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3" r:id="rId7"/>
    <p:sldId id="264" r:id="rId8"/>
    <p:sldId id="265" r:id="rId9"/>
    <p:sldId id="266" r:id="rId10"/>
    <p:sldId id="261"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123" d="100"/>
          <a:sy n="123" d="100"/>
        </p:scale>
        <p:origin x="114" y="19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287534-975F-E293-0363-F42E8000042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07C332ED-FF98-3CE5-4621-06AE35E8021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77D70224-7CE9-D79E-0AC1-4B4ED0EA974A}"/>
              </a:ext>
            </a:extLst>
          </p:cNvPr>
          <p:cNvSpPr>
            <a:spLocks noGrp="1"/>
          </p:cNvSpPr>
          <p:nvPr>
            <p:ph type="dt" sz="half" idx="10"/>
          </p:nvPr>
        </p:nvSpPr>
        <p:spPr/>
        <p:txBody>
          <a:bodyPr/>
          <a:lstStyle/>
          <a:p>
            <a:fld id="{090B2746-84BA-41FC-BB88-4005984D3B34}" type="datetimeFigureOut">
              <a:rPr lang="en-GB" smtClean="0"/>
              <a:t>18/03/2025</a:t>
            </a:fld>
            <a:endParaRPr lang="en-GB"/>
          </a:p>
        </p:txBody>
      </p:sp>
      <p:sp>
        <p:nvSpPr>
          <p:cNvPr id="5" name="Footer Placeholder 4">
            <a:extLst>
              <a:ext uri="{FF2B5EF4-FFF2-40B4-BE49-F238E27FC236}">
                <a16:creationId xmlns:a16="http://schemas.microsoft.com/office/drawing/2014/main" id="{1868922B-D264-E6BC-E9A2-C0B82258705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E61839D-0DFE-DB9D-1DCA-DC97D35524F6}"/>
              </a:ext>
            </a:extLst>
          </p:cNvPr>
          <p:cNvSpPr>
            <a:spLocks noGrp="1"/>
          </p:cNvSpPr>
          <p:nvPr>
            <p:ph type="sldNum" sz="quarter" idx="12"/>
          </p:nvPr>
        </p:nvSpPr>
        <p:spPr/>
        <p:txBody>
          <a:bodyPr/>
          <a:lstStyle/>
          <a:p>
            <a:fld id="{4FF95056-9F4A-408F-A685-BDD1280BAA30}" type="slidenum">
              <a:rPr lang="en-GB" smtClean="0"/>
              <a:t>‹#›</a:t>
            </a:fld>
            <a:endParaRPr lang="en-GB"/>
          </a:p>
        </p:txBody>
      </p:sp>
    </p:spTree>
    <p:extLst>
      <p:ext uri="{BB962C8B-B14F-4D97-AF65-F5344CB8AC3E}">
        <p14:creationId xmlns:p14="http://schemas.microsoft.com/office/powerpoint/2010/main" val="5132677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CBA930-F0BC-0F52-97CD-29CE9B77D27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A1917A4-F362-B421-56E9-7DEAC378C1B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4B57986-6E26-4AE3-C9FA-C9238B841F71}"/>
              </a:ext>
            </a:extLst>
          </p:cNvPr>
          <p:cNvSpPr>
            <a:spLocks noGrp="1"/>
          </p:cNvSpPr>
          <p:nvPr>
            <p:ph type="dt" sz="half" idx="10"/>
          </p:nvPr>
        </p:nvSpPr>
        <p:spPr/>
        <p:txBody>
          <a:bodyPr/>
          <a:lstStyle/>
          <a:p>
            <a:fld id="{090B2746-84BA-41FC-BB88-4005984D3B34}" type="datetimeFigureOut">
              <a:rPr lang="en-GB" smtClean="0"/>
              <a:t>18/03/2025</a:t>
            </a:fld>
            <a:endParaRPr lang="en-GB"/>
          </a:p>
        </p:txBody>
      </p:sp>
      <p:sp>
        <p:nvSpPr>
          <p:cNvPr id="5" name="Footer Placeholder 4">
            <a:extLst>
              <a:ext uri="{FF2B5EF4-FFF2-40B4-BE49-F238E27FC236}">
                <a16:creationId xmlns:a16="http://schemas.microsoft.com/office/drawing/2014/main" id="{B95941F9-9527-B214-3C86-EBD1FA1DEA0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1FDA139-BEE0-47EB-B605-D2EB7D6AD183}"/>
              </a:ext>
            </a:extLst>
          </p:cNvPr>
          <p:cNvSpPr>
            <a:spLocks noGrp="1"/>
          </p:cNvSpPr>
          <p:nvPr>
            <p:ph type="sldNum" sz="quarter" idx="12"/>
          </p:nvPr>
        </p:nvSpPr>
        <p:spPr/>
        <p:txBody>
          <a:bodyPr/>
          <a:lstStyle/>
          <a:p>
            <a:fld id="{4FF95056-9F4A-408F-A685-BDD1280BAA30}" type="slidenum">
              <a:rPr lang="en-GB" smtClean="0"/>
              <a:t>‹#›</a:t>
            </a:fld>
            <a:endParaRPr lang="en-GB"/>
          </a:p>
        </p:txBody>
      </p:sp>
    </p:spTree>
    <p:extLst>
      <p:ext uri="{BB962C8B-B14F-4D97-AF65-F5344CB8AC3E}">
        <p14:creationId xmlns:p14="http://schemas.microsoft.com/office/powerpoint/2010/main" val="375281148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370B61-F8CC-4750-524A-C51C4B1DAD49}"/>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0EB35B68-F447-1148-DB6A-7D64EDE24EB1}"/>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87EF73E-3D4A-FA11-8DCE-ECA4658751D3}"/>
              </a:ext>
            </a:extLst>
          </p:cNvPr>
          <p:cNvSpPr>
            <a:spLocks noGrp="1"/>
          </p:cNvSpPr>
          <p:nvPr>
            <p:ph type="dt" sz="half" idx="10"/>
          </p:nvPr>
        </p:nvSpPr>
        <p:spPr/>
        <p:txBody>
          <a:bodyPr/>
          <a:lstStyle/>
          <a:p>
            <a:fld id="{090B2746-84BA-41FC-BB88-4005984D3B34}" type="datetimeFigureOut">
              <a:rPr lang="en-GB" smtClean="0"/>
              <a:t>18/03/2025</a:t>
            </a:fld>
            <a:endParaRPr lang="en-GB"/>
          </a:p>
        </p:txBody>
      </p:sp>
      <p:sp>
        <p:nvSpPr>
          <p:cNvPr id="5" name="Footer Placeholder 4">
            <a:extLst>
              <a:ext uri="{FF2B5EF4-FFF2-40B4-BE49-F238E27FC236}">
                <a16:creationId xmlns:a16="http://schemas.microsoft.com/office/drawing/2014/main" id="{3FE0A1C0-489E-B0A3-5086-DC878A6F7CF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1AE46CE-6B2B-1EC8-046F-363104AB2BE2}"/>
              </a:ext>
            </a:extLst>
          </p:cNvPr>
          <p:cNvSpPr>
            <a:spLocks noGrp="1"/>
          </p:cNvSpPr>
          <p:nvPr>
            <p:ph type="sldNum" sz="quarter" idx="12"/>
          </p:nvPr>
        </p:nvSpPr>
        <p:spPr/>
        <p:txBody>
          <a:bodyPr/>
          <a:lstStyle/>
          <a:p>
            <a:fld id="{4FF95056-9F4A-408F-A685-BDD1280BAA30}" type="slidenum">
              <a:rPr lang="en-GB" smtClean="0"/>
              <a:t>‹#›</a:t>
            </a:fld>
            <a:endParaRPr lang="en-GB"/>
          </a:p>
        </p:txBody>
      </p:sp>
    </p:spTree>
    <p:extLst>
      <p:ext uri="{BB962C8B-B14F-4D97-AF65-F5344CB8AC3E}">
        <p14:creationId xmlns:p14="http://schemas.microsoft.com/office/powerpoint/2010/main" val="24045875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22C06C-886F-1C77-0F46-2AF19F1F804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C295267-575B-152A-7E92-E7D180FA0DC6}"/>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4DE3CD45-C9AA-E6C4-72FB-366A240DA78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77CF972F-6E8F-1EFC-EBFD-BB6F6288D384}"/>
              </a:ext>
            </a:extLst>
          </p:cNvPr>
          <p:cNvSpPr>
            <a:spLocks noGrp="1"/>
          </p:cNvSpPr>
          <p:nvPr>
            <p:ph type="dt" sz="half" idx="10"/>
          </p:nvPr>
        </p:nvSpPr>
        <p:spPr/>
        <p:txBody>
          <a:bodyPr/>
          <a:lstStyle/>
          <a:p>
            <a:fld id="{090B2746-84BA-41FC-BB88-4005984D3B34}" type="datetimeFigureOut">
              <a:rPr lang="en-GB" smtClean="0"/>
              <a:t>18/03/2025</a:t>
            </a:fld>
            <a:endParaRPr lang="en-GB"/>
          </a:p>
        </p:txBody>
      </p:sp>
      <p:sp>
        <p:nvSpPr>
          <p:cNvPr id="6" name="Footer Placeholder 5">
            <a:extLst>
              <a:ext uri="{FF2B5EF4-FFF2-40B4-BE49-F238E27FC236}">
                <a16:creationId xmlns:a16="http://schemas.microsoft.com/office/drawing/2014/main" id="{FC399F45-4153-E8F3-25A4-02AB2EB0B21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AC643B3-0219-23DB-1622-93B7E11C31F5}"/>
              </a:ext>
            </a:extLst>
          </p:cNvPr>
          <p:cNvSpPr>
            <a:spLocks noGrp="1"/>
          </p:cNvSpPr>
          <p:nvPr>
            <p:ph type="sldNum" sz="quarter" idx="12"/>
          </p:nvPr>
        </p:nvSpPr>
        <p:spPr/>
        <p:txBody>
          <a:bodyPr/>
          <a:lstStyle/>
          <a:p>
            <a:fld id="{4FF95056-9F4A-408F-A685-BDD1280BAA30}" type="slidenum">
              <a:rPr lang="en-GB" smtClean="0"/>
              <a:t>‹#›</a:t>
            </a:fld>
            <a:endParaRPr lang="en-GB"/>
          </a:p>
        </p:txBody>
      </p:sp>
    </p:spTree>
    <p:extLst>
      <p:ext uri="{BB962C8B-B14F-4D97-AF65-F5344CB8AC3E}">
        <p14:creationId xmlns:p14="http://schemas.microsoft.com/office/powerpoint/2010/main" val="18931430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DB25CE-348E-FA2B-0065-16EDE353F948}"/>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196E6B4-4D9E-A23D-916B-F926F1CB541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02D46CB-E6E5-B6FD-F323-C362BB0E11F4}"/>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736D07C4-DDAC-3D9A-1F03-769C8950F50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E792B1-A018-5449-66C0-CC6C74814F40}"/>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842256C-CD9D-0298-CA42-5CB940471789}"/>
              </a:ext>
            </a:extLst>
          </p:cNvPr>
          <p:cNvSpPr>
            <a:spLocks noGrp="1"/>
          </p:cNvSpPr>
          <p:nvPr>
            <p:ph type="dt" sz="half" idx="10"/>
          </p:nvPr>
        </p:nvSpPr>
        <p:spPr/>
        <p:txBody>
          <a:bodyPr/>
          <a:lstStyle/>
          <a:p>
            <a:fld id="{090B2746-84BA-41FC-BB88-4005984D3B34}" type="datetimeFigureOut">
              <a:rPr lang="en-GB" smtClean="0"/>
              <a:t>18/03/2025</a:t>
            </a:fld>
            <a:endParaRPr lang="en-GB"/>
          </a:p>
        </p:txBody>
      </p:sp>
      <p:sp>
        <p:nvSpPr>
          <p:cNvPr id="8" name="Footer Placeholder 7">
            <a:extLst>
              <a:ext uri="{FF2B5EF4-FFF2-40B4-BE49-F238E27FC236}">
                <a16:creationId xmlns:a16="http://schemas.microsoft.com/office/drawing/2014/main" id="{496E7014-80A2-137C-ACF4-89EB088020F0}"/>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968E0C07-C1DF-6A5B-2CE1-4741F8C8C1D4}"/>
              </a:ext>
            </a:extLst>
          </p:cNvPr>
          <p:cNvSpPr>
            <a:spLocks noGrp="1"/>
          </p:cNvSpPr>
          <p:nvPr>
            <p:ph type="sldNum" sz="quarter" idx="12"/>
          </p:nvPr>
        </p:nvSpPr>
        <p:spPr/>
        <p:txBody>
          <a:bodyPr/>
          <a:lstStyle/>
          <a:p>
            <a:fld id="{4FF95056-9F4A-408F-A685-BDD1280BAA30}" type="slidenum">
              <a:rPr lang="en-GB" smtClean="0"/>
              <a:t>‹#›</a:t>
            </a:fld>
            <a:endParaRPr lang="en-GB"/>
          </a:p>
        </p:txBody>
      </p:sp>
    </p:spTree>
    <p:extLst>
      <p:ext uri="{BB962C8B-B14F-4D97-AF65-F5344CB8AC3E}">
        <p14:creationId xmlns:p14="http://schemas.microsoft.com/office/powerpoint/2010/main" val="33458656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C4917F-C1B5-791C-AA11-82509B77C939}"/>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3033F108-A75C-4D3A-B687-97B2C04968DA}"/>
              </a:ext>
            </a:extLst>
          </p:cNvPr>
          <p:cNvSpPr>
            <a:spLocks noGrp="1"/>
          </p:cNvSpPr>
          <p:nvPr>
            <p:ph type="dt" sz="half" idx="10"/>
          </p:nvPr>
        </p:nvSpPr>
        <p:spPr/>
        <p:txBody>
          <a:bodyPr/>
          <a:lstStyle/>
          <a:p>
            <a:fld id="{090B2746-84BA-41FC-BB88-4005984D3B34}" type="datetimeFigureOut">
              <a:rPr lang="en-GB" smtClean="0"/>
              <a:t>18/03/2025</a:t>
            </a:fld>
            <a:endParaRPr lang="en-GB"/>
          </a:p>
        </p:txBody>
      </p:sp>
      <p:sp>
        <p:nvSpPr>
          <p:cNvPr id="4" name="Footer Placeholder 3">
            <a:extLst>
              <a:ext uri="{FF2B5EF4-FFF2-40B4-BE49-F238E27FC236}">
                <a16:creationId xmlns:a16="http://schemas.microsoft.com/office/drawing/2014/main" id="{4DAE5D5F-D11B-B84F-C6EC-F86D7D92CC8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674BD897-F8FD-1C75-F3B2-EEA07D556A3C}"/>
              </a:ext>
            </a:extLst>
          </p:cNvPr>
          <p:cNvSpPr>
            <a:spLocks noGrp="1"/>
          </p:cNvSpPr>
          <p:nvPr>
            <p:ph type="sldNum" sz="quarter" idx="12"/>
          </p:nvPr>
        </p:nvSpPr>
        <p:spPr/>
        <p:txBody>
          <a:bodyPr/>
          <a:lstStyle/>
          <a:p>
            <a:fld id="{4FF95056-9F4A-408F-A685-BDD1280BAA30}" type="slidenum">
              <a:rPr lang="en-GB" smtClean="0"/>
              <a:t>‹#›</a:t>
            </a:fld>
            <a:endParaRPr lang="en-GB"/>
          </a:p>
        </p:txBody>
      </p:sp>
    </p:spTree>
    <p:extLst>
      <p:ext uri="{BB962C8B-B14F-4D97-AF65-F5344CB8AC3E}">
        <p14:creationId xmlns:p14="http://schemas.microsoft.com/office/powerpoint/2010/main" val="24517278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4B9E625-34AD-A6F1-71C4-FFB1B455B5AF}"/>
              </a:ext>
            </a:extLst>
          </p:cNvPr>
          <p:cNvSpPr>
            <a:spLocks noGrp="1"/>
          </p:cNvSpPr>
          <p:nvPr>
            <p:ph type="dt" sz="half" idx="10"/>
          </p:nvPr>
        </p:nvSpPr>
        <p:spPr/>
        <p:txBody>
          <a:bodyPr/>
          <a:lstStyle/>
          <a:p>
            <a:fld id="{090B2746-84BA-41FC-BB88-4005984D3B34}" type="datetimeFigureOut">
              <a:rPr lang="en-GB" smtClean="0"/>
              <a:t>18/03/2025</a:t>
            </a:fld>
            <a:endParaRPr lang="en-GB"/>
          </a:p>
        </p:txBody>
      </p:sp>
      <p:sp>
        <p:nvSpPr>
          <p:cNvPr id="3" name="Footer Placeholder 2">
            <a:extLst>
              <a:ext uri="{FF2B5EF4-FFF2-40B4-BE49-F238E27FC236}">
                <a16:creationId xmlns:a16="http://schemas.microsoft.com/office/drawing/2014/main" id="{7FB4D6E8-849F-A3EC-E81F-7C61B8036AA6}"/>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09AC2FB9-CA10-06B2-FCEB-B684D320D2BB}"/>
              </a:ext>
            </a:extLst>
          </p:cNvPr>
          <p:cNvSpPr>
            <a:spLocks noGrp="1"/>
          </p:cNvSpPr>
          <p:nvPr>
            <p:ph type="sldNum" sz="quarter" idx="12"/>
          </p:nvPr>
        </p:nvSpPr>
        <p:spPr/>
        <p:txBody>
          <a:bodyPr/>
          <a:lstStyle/>
          <a:p>
            <a:fld id="{4FF95056-9F4A-408F-A685-BDD1280BAA30}" type="slidenum">
              <a:rPr lang="en-GB" smtClean="0"/>
              <a:t>‹#›</a:t>
            </a:fld>
            <a:endParaRPr lang="en-GB"/>
          </a:p>
        </p:txBody>
      </p:sp>
    </p:spTree>
    <p:extLst>
      <p:ext uri="{BB962C8B-B14F-4D97-AF65-F5344CB8AC3E}">
        <p14:creationId xmlns:p14="http://schemas.microsoft.com/office/powerpoint/2010/main" val="6732035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339F68-070C-8388-FDBD-B204C12BBF4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B63A745-D8A9-CF88-837C-9562C6BABDA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566501CA-B7F9-4F19-46D2-EF5D8005F03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716C89F-5E68-15F3-CC40-0858501B8B86}"/>
              </a:ext>
            </a:extLst>
          </p:cNvPr>
          <p:cNvSpPr>
            <a:spLocks noGrp="1"/>
          </p:cNvSpPr>
          <p:nvPr>
            <p:ph type="dt" sz="half" idx="10"/>
          </p:nvPr>
        </p:nvSpPr>
        <p:spPr/>
        <p:txBody>
          <a:bodyPr/>
          <a:lstStyle/>
          <a:p>
            <a:fld id="{090B2746-84BA-41FC-BB88-4005984D3B34}" type="datetimeFigureOut">
              <a:rPr lang="en-GB" smtClean="0"/>
              <a:t>18/03/2025</a:t>
            </a:fld>
            <a:endParaRPr lang="en-GB"/>
          </a:p>
        </p:txBody>
      </p:sp>
      <p:sp>
        <p:nvSpPr>
          <p:cNvPr id="6" name="Footer Placeholder 5">
            <a:extLst>
              <a:ext uri="{FF2B5EF4-FFF2-40B4-BE49-F238E27FC236}">
                <a16:creationId xmlns:a16="http://schemas.microsoft.com/office/drawing/2014/main" id="{6C89705B-F645-6231-B8FB-345407E7D11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42FB683-8A5D-D030-3F35-E54FAF5BC741}"/>
              </a:ext>
            </a:extLst>
          </p:cNvPr>
          <p:cNvSpPr>
            <a:spLocks noGrp="1"/>
          </p:cNvSpPr>
          <p:nvPr>
            <p:ph type="sldNum" sz="quarter" idx="12"/>
          </p:nvPr>
        </p:nvSpPr>
        <p:spPr/>
        <p:txBody>
          <a:bodyPr/>
          <a:lstStyle/>
          <a:p>
            <a:fld id="{4FF95056-9F4A-408F-A685-BDD1280BAA30}" type="slidenum">
              <a:rPr lang="en-GB" smtClean="0"/>
              <a:t>‹#›</a:t>
            </a:fld>
            <a:endParaRPr lang="en-GB"/>
          </a:p>
        </p:txBody>
      </p:sp>
    </p:spTree>
    <p:extLst>
      <p:ext uri="{BB962C8B-B14F-4D97-AF65-F5344CB8AC3E}">
        <p14:creationId xmlns:p14="http://schemas.microsoft.com/office/powerpoint/2010/main" val="9913592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B14BF5-1A5D-87FF-F3AB-742A9FFE7F6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8A8C5012-5E75-5C56-7858-1D106053789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D7CBB6A6-A415-80BD-D043-B67778F3F6F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8D5A893-2EE1-7F74-14A3-2A5C4CA2BD8A}"/>
              </a:ext>
            </a:extLst>
          </p:cNvPr>
          <p:cNvSpPr>
            <a:spLocks noGrp="1"/>
          </p:cNvSpPr>
          <p:nvPr>
            <p:ph type="dt" sz="half" idx="10"/>
          </p:nvPr>
        </p:nvSpPr>
        <p:spPr/>
        <p:txBody>
          <a:bodyPr/>
          <a:lstStyle/>
          <a:p>
            <a:fld id="{090B2746-84BA-41FC-BB88-4005984D3B34}" type="datetimeFigureOut">
              <a:rPr lang="en-GB" smtClean="0"/>
              <a:t>18/03/2025</a:t>
            </a:fld>
            <a:endParaRPr lang="en-GB"/>
          </a:p>
        </p:txBody>
      </p:sp>
      <p:sp>
        <p:nvSpPr>
          <p:cNvPr id="6" name="Footer Placeholder 5">
            <a:extLst>
              <a:ext uri="{FF2B5EF4-FFF2-40B4-BE49-F238E27FC236}">
                <a16:creationId xmlns:a16="http://schemas.microsoft.com/office/drawing/2014/main" id="{A376006E-6524-0154-135E-800890DD4D4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30D2170-92DC-6C45-7968-D53A6DCFF25D}"/>
              </a:ext>
            </a:extLst>
          </p:cNvPr>
          <p:cNvSpPr>
            <a:spLocks noGrp="1"/>
          </p:cNvSpPr>
          <p:nvPr>
            <p:ph type="sldNum" sz="quarter" idx="12"/>
          </p:nvPr>
        </p:nvSpPr>
        <p:spPr/>
        <p:txBody>
          <a:bodyPr/>
          <a:lstStyle/>
          <a:p>
            <a:fld id="{4FF95056-9F4A-408F-A685-BDD1280BAA30}" type="slidenum">
              <a:rPr lang="en-GB" smtClean="0"/>
              <a:t>‹#›</a:t>
            </a:fld>
            <a:endParaRPr lang="en-GB"/>
          </a:p>
        </p:txBody>
      </p:sp>
    </p:spTree>
    <p:extLst>
      <p:ext uri="{BB962C8B-B14F-4D97-AF65-F5344CB8AC3E}">
        <p14:creationId xmlns:p14="http://schemas.microsoft.com/office/powerpoint/2010/main" val="23944001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1C6A6F-E8FC-1063-1534-F3782ED700D9}"/>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AF62201-831D-05AF-8428-369F57C000B2}"/>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85953D1-54EE-0D9C-D2E7-A3C3610595EA}"/>
              </a:ext>
            </a:extLst>
          </p:cNvPr>
          <p:cNvSpPr>
            <a:spLocks noGrp="1"/>
          </p:cNvSpPr>
          <p:nvPr>
            <p:ph type="dt" sz="half" idx="10"/>
          </p:nvPr>
        </p:nvSpPr>
        <p:spPr/>
        <p:txBody>
          <a:bodyPr/>
          <a:lstStyle/>
          <a:p>
            <a:fld id="{090B2746-84BA-41FC-BB88-4005984D3B34}" type="datetimeFigureOut">
              <a:rPr lang="en-GB" smtClean="0"/>
              <a:t>18/03/2025</a:t>
            </a:fld>
            <a:endParaRPr lang="en-GB"/>
          </a:p>
        </p:txBody>
      </p:sp>
      <p:sp>
        <p:nvSpPr>
          <p:cNvPr id="5" name="Footer Placeholder 4">
            <a:extLst>
              <a:ext uri="{FF2B5EF4-FFF2-40B4-BE49-F238E27FC236}">
                <a16:creationId xmlns:a16="http://schemas.microsoft.com/office/drawing/2014/main" id="{04CA946F-A6E8-61C8-CA5F-58209A3755F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6082D0F-264A-53B8-AF0C-B0FAA81D755A}"/>
              </a:ext>
            </a:extLst>
          </p:cNvPr>
          <p:cNvSpPr>
            <a:spLocks noGrp="1"/>
          </p:cNvSpPr>
          <p:nvPr>
            <p:ph type="sldNum" sz="quarter" idx="12"/>
          </p:nvPr>
        </p:nvSpPr>
        <p:spPr/>
        <p:txBody>
          <a:bodyPr/>
          <a:lstStyle/>
          <a:p>
            <a:fld id="{4FF95056-9F4A-408F-A685-BDD1280BAA30}" type="slidenum">
              <a:rPr lang="en-GB" smtClean="0"/>
              <a:t>‹#›</a:t>
            </a:fld>
            <a:endParaRPr lang="en-GB"/>
          </a:p>
        </p:txBody>
      </p:sp>
    </p:spTree>
    <p:extLst>
      <p:ext uri="{BB962C8B-B14F-4D97-AF65-F5344CB8AC3E}">
        <p14:creationId xmlns:p14="http://schemas.microsoft.com/office/powerpoint/2010/main" val="41912930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E655611-3D5C-EEEF-5CF6-739250B09F9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9F8FE86-AC27-5651-48DC-C3BE8277262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7B94D49-FA69-1A9A-3645-A6DFB25A3C3A}"/>
              </a:ext>
            </a:extLst>
          </p:cNvPr>
          <p:cNvSpPr>
            <a:spLocks noGrp="1"/>
          </p:cNvSpPr>
          <p:nvPr>
            <p:ph type="dt" sz="half" idx="10"/>
          </p:nvPr>
        </p:nvSpPr>
        <p:spPr/>
        <p:txBody>
          <a:bodyPr/>
          <a:lstStyle/>
          <a:p>
            <a:fld id="{090B2746-84BA-41FC-BB88-4005984D3B34}" type="datetimeFigureOut">
              <a:rPr lang="en-GB" smtClean="0"/>
              <a:t>18/03/2025</a:t>
            </a:fld>
            <a:endParaRPr lang="en-GB"/>
          </a:p>
        </p:txBody>
      </p:sp>
      <p:sp>
        <p:nvSpPr>
          <p:cNvPr id="5" name="Footer Placeholder 4">
            <a:extLst>
              <a:ext uri="{FF2B5EF4-FFF2-40B4-BE49-F238E27FC236}">
                <a16:creationId xmlns:a16="http://schemas.microsoft.com/office/drawing/2014/main" id="{295D0A6A-D7ED-FFC3-F65C-F5AACA589F7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5500C2B-03E9-AFBA-83E2-39D1E9E4C32C}"/>
              </a:ext>
            </a:extLst>
          </p:cNvPr>
          <p:cNvSpPr>
            <a:spLocks noGrp="1"/>
          </p:cNvSpPr>
          <p:nvPr>
            <p:ph type="sldNum" sz="quarter" idx="12"/>
          </p:nvPr>
        </p:nvSpPr>
        <p:spPr/>
        <p:txBody>
          <a:bodyPr/>
          <a:lstStyle/>
          <a:p>
            <a:fld id="{4FF95056-9F4A-408F-A685-BDD1280BAA30}" type="slidenum">
              <a:rPr lang="en-GB" smtClean="0"/>
              <a:t>‹#›</a:t>
            </a:fld>
            <a:endParaRPr lang="en-GB"/>
          </a:p>
        </p:txBody>
      </p:sp>
    </p:spTree>
    <p:extLst>
      <p:ext uri="{BB962C8B-B14F-4D97-AF65-F5344CB8AC3E}">
        <p14:creationId xmlns:p14="http://schemas.microsoft.com/office/powerpoint/2010/main" val="7404559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E4A3AE1-3688-C079-BE1C-9DB1DB17F3F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A91244E-8063-30B6-2E42-3124A061E9B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74726D2-7008-70F0-7D59-C5829794EC2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090B2746-84BA-41FC-BB88-4005984D3B34}" type="datetimeFigureOut">
              <a:rPr lang="en-GB" smtClean="0"/>
              <a:t>18/03/2025</a:t>
            </a:fld>
            <a:endParaRPr lang="en-GB"/>
          </a:p>
        </p:txBody>
      </p:sp>
      <p:sp>
        <p:nvSpPr>
          <p:cNvPr id="5" name="Footer Placeholder 4">
            <a:extLst>
              <a:ext uri="{FF2B5EF4-FFF2-40B4-BE49-F238E27FC236}">
                <a16:creationId xmlns:a16="http://schemas.microsoft.com/office/drawing/2014/main" id="{EE945820-0CC1-30F7-DAF9-2CE9C0CA92A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E6C9EA3D-207F-741B-2BA6-379B8DEED19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4FF95056-9F4A-408F-A685-BDD1280BAA30}" type="slidenum">
              <a:rPr lang="en-GB" smtClean="0"/>
              <a:t>‹#›</a:t>
            </a:fld>
            <a:endParaRPr lang="en-GB"/>
          </a:p>
        </p:txBody>
      </p:sp>
    </p:spTree>
    <p:extLst>
      <p:ext uri="{BB962C8B-B14F-4D97-AF65-F5344CB8AC3E}">
        <p14:creationId xmlns:p14="http://schemas.microsoft.com/office/powerpoint/2010/main" val="272919998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8" Type="http://schemas.openxmlformats.org/officeDocument/2006/relationships/hyperlink" Target="https://www.bbc.co.uk/bitesize/articles/z97rdnb#zd6k7v4" TargetMode="External"/><Relationship Id="rId3" Type="http://schemas.openxmlformats.org/officeDocument/2006/relationships/hyperlink" Target="https://www.2simple.com/purple-mash/" TargetMode="External"/><Relationship Id="rId7" Type="http://schemas.openxmlformats.org/officeDocument/2006/relationships/hyperlink" Target="https://www.youtube.com/watch?v=FVbObO-BkUY" TargetMode="External"/><Relationship Id="rId2" Type="http://schemas.openxmlformats.org/officeDocument/2006/relationships/hyperlink" Target="https://mathsframe.co.uk/en/resources/category/7/multiplication-and-division" TargetMode="External"/><Relationship Id="rId1" Type="http://schemas.openxmlformats.org/officeDocument/2006/relationships/slideLayout" Target="../slideLayouts/slideLayout2.xml"/><Relationship Id="rId6" Type="http://schemas.openxmlformats.org/officeDocument/2006/relationships/hyperlink" Target="https://www.youtube.com/watch?v=jBooke2QnCw" TargetMode="External"/><Relationship Id="rId5" Type="http://schemas.openxmlformats.org/officeDocument/2006/relationships/hyperlink" Target="https://ttrockstars.com/" TargetMode="External"/><Relationship Id="rId4" Type="http://schemas.openxmlformats.org/officeDocument/2006/relationships/hyperlink" Target="https://www.topmarks.co.uk/maths-games/hit-the-button" TargetMode="Externa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9B7AD9F6-8CE7-4299-8FC6-328F4DCD3FF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87158B9-5D84-9D38-D4FF-0411C4B3A517}"/>
              </a:ext>
            </a:extLst>
          </p:cNvPr>
          <p:cNvSpPr>
            <a:spLocks noGrp="1"/>
          </p:cNvSpPr>
          <p:nvPr>
            <p:ph type="ctrTitle"/>
          </p:nvPr>
        </p:nvSpPr>
        <p:spPr>
          <a:xfrm>
            <a:off x="4654296" y="640080"/>
            <a:ext cx="6894576" cy="3566160"/>
          </a:xfrm>
        </p:spPr>
        <p:txBody>
          <a:bodyPr anchor="b">
            <a:normAutofit/>
          </a:bodyPr>
          <a:lstStyle/>
          <a:p>
            <a:pPr algn="l"/>
            <a:r>
              <a:rPr lang="en-GB" sz="6100"/>
              <a:t>Welcome to the Multiplication Check Information Evening </a:t>
            </a:r>
          </a:p>
        </p:txBody>
      </p:sp>
      <p:pic>
        <p:nvPicPr>
          <p:cNvPr id="15" name="Picture 14" descr="Yellow pin on a calendar">
            <a:extLst>
              <a:ext uri="{FF2B5EF4-FFF2-40B4-BE49-F238E27FC236}">
                <a16:creationId xmlns:a16="http://schemas.microsoft.com/office/drawing/2014/main" id="{DE49355A-2E7B-22CC-48F4-C0277ABB8910}"/>
              </a:ext>
            </a:extLst>
          </p:cNvPr>
          <p:cNvPicPr>
            <a:picLocks noChangeAspect="1"/>
          </p:cNvPicPr>
          <p:nvPr/>
        </p:nvPicPr>
        <p:blipFill rotWithShape="1">
          <a:blip r:embed="rId2"/>
          <a:srcRect l="51048" r="9682"/>
          <a:stretch/>
        </p:blipFill>
        <p:spPr>
          <a:xfrm>
            <a:off x="20" y="10"/>
            <a:ext cx="4049786" cy="6857990"/>
          </a:xfrm>
          <a:custGeom>
            <a:avLst/>
            <a:gdLst/>
            <a:ahLst/>
            <a:cxnLst/>
            <a:rect l="l" t="t" r="r" b="b"/>
            <a:pathLst>
              <a:path w="4049806" h="6858000">
                <a:moveTo>
                  <a:pt x="0" y="0"/>
                </a:moveTo>
                <a:lnTo>
                  <a:pt x="4018525" y="0"/>
                </a:lnTo>
                <a:lnTo>
                  <a:pt x="4019816" y="10931"/>
                </a:lnTo>
                <a:cubicBezTo>
                  <a:pt x="4034945" y="94836"/>
                  <a:pt x="4032275" y="179884"/>
                  <a:pt x="4036343" y="264297"/>
                </a:cubicBezTo>
                <a:cubicBezTo>
                  <a:pt x="4041301" y="367652"/>
                  <a:pt x="4035072" y="471135"/>
                  <a:pt x="4032911" y="574617"/>
                </a:cubicBezTo>
                <a:cubicBezTo>
                  <a:pt x="4031004" y="662717"/>
                  <a:pt x="4022232" y="750690"/>
                  <a:pt x="4025029" y="838916"/>
                </a:cubicBezTo>
                <a:cubicBezTo>
                  <a:pt x="4025029" y="841968"/>
                  <a:pt x="4025029" y="845019"/>
                  <a:pt x="4025029" y="848070"/>
                </a:cubicBezTo>
                <a:cubicBezTo>
                  <a:pt x="4017020" y="945068"/>
                  <a:pt x="4017020" y="1042576"/>
                  <a:pt x="4025029" y="1139574"/>
                </a:cubicBezTo>
                <a:cubicBezTo>
                  <a:pt x="4027609" y="1179950"/>
                  <a:pt x="4026885" y="1220466"/>
                  <a:pt x="4022868" y="1260728"/>
                </a:cubicBezTo>
                <a:cubicBezTo>
                  <a:pt x="4019054" y="1311960"/>
                  <a:pt x="4006849" y="1364083"/>
                  <a:pt x="4015621" y="1414934"/>
                </a:cubicBezTo>
                <a:cubicBezTo>
                  <a:pt x="4021367" y="1456784"/>
                  <a:pt x="4024558" y="1498940"/>
                  <a:pt x="4025156" y="1541172"/>
                </a:cubicBezTo>
                <a:cubicBezTo>
                  <a:pt x="4029478" y="1635755"/>
                  <a:pt x="4025283" y="1730847"/>
                  <a:pt x="4023757" y="1825685"/>
                </a:cubicBezTo>
                <a:cubicBezTo>
                  <a:pt x="4021850" y="1936286"/>
                  <a:pt x="4024647" y="2046634"/>
                  <a:pt x="4015748" y="2157235"/>
                </a:cubicBezTo>
                <a:cubicBezTo>
                  <a:pt x="4010790" y="2246581"/>
                  <a:pt x="4010790" y="2336130"/>
                  <a:pt x="4015748" y="2425476"/>
                </a:cubicBezTo>
                <a:cubicBezTo>
                  <a:pt x="4018164" y="2507473"/>
                  <a:pt x="4030495" y="2588454"/>
                  <a:pt x="4028461" y="2671214"/>
                </a:cubicBezTo>
                <a:cubicBezTo>
                  <a:pt x="4026046" y="2767832"/>
                  <a:pt x="4014604" y="2863940"/>
                  <a:pt x="4018164" y="2960685"/>
                </a:cubicBezTo>
                <a:cubicBezTo>
                  <a:pt x="4019816" y="3006832"/>
                  <a:pt x="4019944" y="3052980"/>
                  <a:pt x="4020961" y="3099127"/>
                </a:cubicBezTo>
                <a:cubicBezTo>
                  <a:pt x="4021978" y="3154682"/>
                  <a:pt x="4032021" y="3210110"/>
                  <a:pt x="4026427" y="3265665"/>
                </a:cubicBezTo>
                <a:cubicBezTo>
                  <a:pt x="4017147" y="3358087"/>
                  <a:pt x="3993120" y="3448857"/>
                  <a:pt x="4008121" y="3543567"/>
                </a:cubicBezTo>
                <a:cubicBezTo>
                  <a:pt x="4016384" y="3595690"/>
                  <a:pt x="4025791" y="3647940"/>
                  <a:pt x="4030495" y="3700571"/>
                </a:cubicBezTo>
                <a:cubicBezTo>
                  <a:pt x="4034690" y="3747608"/>
                  <a:pt x="4045369" y="3795408"/>
                  <a:pt x="4037233" y="3842191"/>
                </a:cubicBezTo>
                <a:cubicBezTo>
                  <a:pt x="4030368" y="3882237"/>
                  <a:pt x="4034055" y="3922282"/>
                  <a:pt x="4028715" y="3962327"/>
                </a:cubicBezTo>
                <a:cubicBezTo>
                  <a:pt x="4021723" y="4014831"/>
                  <a:pt x="4017910" y="4068352"/>
                  <a:pt x="4012697" y="4121111"/>
                </a:cubicBezTo>
                <a:cubicBezTo>
                  <a:pt x="4007866" y="4169038"/>
                  <a:pt x="4004307" y="4216838"/>
                  <a:pt x="4017020" y="4261841"/>
                </a:cubicBezTo>
                <a:cubicBezTo>
                  <a:pt x="4048039" y="4375112"/>
                  <a:pt x="4031004" y="4487748"/>
                  <a:pt x="4019308" y="4600257"/>
                </a:cubicBezTo>
                <a:cubicBezTo>
                  <a:pt x="4013587" y="4655049"/>
                  <a:pt x="4005197" y="4712765"/>
                  <a:pt x="4017910" y="4762853"/>
                </a:cubicBezTo>
                <a:cubicBezTo>
                  <a:pt x="4041428" y="4851716"/>
                  <a:pt x="4022995" y="4936764"/>
                  <a:pt x="4012824" y="5021432"/>
                </a:cubicBezTo>
                <a:cubicBezTo>
                  <a:pt x="4002654" y="5106099"/>
                  <a:pt x="4000239" y="5189495"/>
                  <a:pt x="4018037" y="5272637"/>
                </a:cubicBezTo>
                <a:cubicBezTo>
                  <a:pt x="4030495" y="5331116"/>
                  <a:pt x="4030495" y="5390612"/>
                  <a:pt x="4032021" y="5449600"/>
                </a:cubicBezTo>
                <a:cubicBezTo>
                  <a:pt x="4032911" y="5486339"/>
                  <a:pt x="4019308" y="5523842"/>
                  <a:pt x="4010282" y="5560582"/>
                </a:cubicBezTo>
                <a:cubicBezTo>
                  <a:pt x="3994009" y="5626943"/>
                  <a:pt x="3988162" y="5694321"/>
                  <a:pt x="4010282" y="5759029"/>
                </a:cubicBezTo>
                <a:cubicBezTo>
                  <a:pt x="4040793" y="5848655"/>
                  <a:pt x="4058336" y="5938407"/>
                  <a:pt x="4045623" y="6033117"/>
                </a:cubicBezTo>
                <a:cubicBezTo>
                  <a:pt x="4038377" y="6091724"/>
                  <a:pt x="4036597" y="6151347"/>
                  <a:pt x="4025664" y="6209190"/>
                </a:cubicBezTo>
                <a:cubicBezTo>
                  <a:pt x="4007358" y="6304790"/>
                  <a:pt x="4013841" y="6399882"/>
                  <a:pt x="4028461" y="6494211"/>
                </a:cubicBezTo>
                <a:cubicBezTo>
                  <a:pt x="4038542" y="6573081"/>
                  <a:pt x="4039610" y="6652829"/>
                  <a:pt x="4031639" y="6731941"/>
                </a:cubicBezTo>
                <a:lnTo>
                  <a:pt x="4022913" y="6858000"/>
                </a:lnTo>
                <a:lnTo>
                  <a:pt x="0" y="6858000"/>
                </a:lnTo>
                <a:close/>
              </a:path>
            </a:pathLst>
          </a:custGeom>
        </p:spPr>
      </p:pic>
      <p:sp>
        <p:nvSpPr>
          <p:cNvPr id="21" name="sketchy line">
            <a:extLst>
              <a:ext uri="{FF2B5EF4-FFF2-40B4-BE49-F238E27FC236}">
                <a16:creationId xmlns:a16="http://schemas.microsoft.com/office/drawing/2014/main" id="{82580482-BA80-420A-8A05-C58E97F26B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4296" y="4409267"/>
            <a:ext cx="4242816" cy="18288"/>
          </a:xfrm>
          <a:custGeom>
            <a:avLst/>
            <a:gdLst>
              <a:gd name="connsiteX0" fmla="*/ 0 w 4242816"/>
              <a:gd name="connsiteY0" fmla="*/ 0 h 18288"/>
              <a:gd name="connsiteX1" fmla="*/ 690973 w 4242816"/>
              <a:gd name="connsiteY1" fmla="*/ 0 h 18288"/>
              <a:gd name="connsiteX2" fmla="*/ 1212233 w 4242816"/>
              <a:gd name="connsiteY2" fmla="*/ 0 h 18288"/>
              <a:gd name="connsiteX3" fmla="*/ 1860778 w 4242816"/>
              <a:gd name="connsiteY3" fmla="*/ 0 h 18288"/>
              <a:gd name="connsiteX4" fmla="*/ 2424466 w 4242816"/>
              <a:gd name="connsiteY4" fmla="*/ 0 h 18288"/>
              <a:gd name="connsiteX5" fmla="*/ 3115439 w 4242816"/>
              <a:gd name="connsiteY5" fmla="*/ 0 h 18288"/>
              <a:gd name="connsiteX6" fmla="*/ 3636699 w 4242816"/>
              <a:gd name="connsiteY6" fmla="*/ 0 h 18288"/>
              <a:gd name="connsiteX7" fmla="*/ 4242816 w 4242816"/>
              <a:gd name="connsiteY7" fmla="*/ 0 h 18288"/>
              <a:gd name="connsiteX8" fmla="*/ 4242816 w 4242816"/>
              <a:gd name="connsiteY8" fmla="*/ 18288 h 18288"/>
              <a:gd name="connsiteX9" fmla="*/ 3636699 w 4242816"/>
              <a:gd name="connsiteY9" fmla="*/ 18288 h 18288"/>
              <a:gd name="connsiteX10" fmla="*/ 3030583 w 4242816"/>
              <a:gd name="connsiteY10" fmla="*/ 18288 h 18288"/>
              <a:gd name="connsiteX11" fmla="*/ 2466894 w 4242816"/>
              <a:gd name="connsiteY11" fmla="*/ 18288 h 18288"/>
              <a:gd name="connsiteX12" fmla="*/ 1988062 w 4242816"/>
              <a:gd name="connsiteY12" fmla="*/ 18288 h 18288"/>
              <a:gd name="connsiteX13" fmla="*/ 1466802 w 4242816"/>
              <a:gd name="connsiteY13" fmla="*/ 18288 h 18288"/>
              <a:gd name="connsiteX14" fmla="*/ 860686 w 4242816"/>
              <a:gd name="connsiteY14" fmla="*/ 18288 h 18288"/>
              <a:gd name="connsiteX15" fmla="*/ 0 w 4242816"/>
              <a:gd name="connsiteY15" fmla="*/ 18288 h 18288"/>
              <a:gd name="connsiteX16" fmla="*/ 0 w 4242816"/>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2816" h="18288" fill="none" extrusionOk="0">
                <a:moveTo>
                  <a:pt x="0" y="0"/>
                </a:moveTo>
                <a:cubicBezTo>
                  <a:pt x="249934" y="1471"/>
                  <a:pt x="379877" y="-29444"/>
                  <a:pt x="690973" y="0"/>
                </a:cubicBezTo>
                <a:cubicBezTo>
                  <a:pt x="1002069" y="29444"/>
                  <a:pt x="1021583" y="17501"/>
                  <a:pt x="1212233" y="0"/>
                </a:cubicBezTo>
                <a:cubicBezTo>
                  <a:pt x="1402883" y="-17501"/>
                  <a:pt x="1678760" y="5386"/>
                  <a:pt x="1860778" y="0"/>
                </a:cubicBezTo>
                <a:cubicBezTo>
                  <a:pt x="2042796" y="-5386"/>
                  <a:pt x="2245608" y="-22401"/>
                  <a:pt x="2424466" y="0"/>
                </a:cubicBezTo>
                <a:cubicBezTo>
                  <a:pt x="2603324" y="22401"/>
                  <a:pt x="2890020" y="33806"/>
                  <a:pt x="3115439" y="0"/>
                </a:cubicBezTo>
                <a:cubicBezTo>
                  <a:pt x="3340858" y="-33806"/>
                  <a:pt x="3428300" y="18628"/>
                  <a:pt x="3636699" y="0"/>
                </a:cubicBezTo>
                <a:cubicBezTo>
                  <a:pt x="3845098" y="-18628"/>
                  <a:pt x="4108824" y="5541"/>
                  <a:pt x="4242816" y="0"/>
                </a:cubicBezTo>
                <a:cubicBezTo>
                  <a:pt x="4242066" y="4160"/>
                  <a:pt x="4243125" y="10356"/>
                  <a:pt x="4242816" y="18288"/>
                </a:cubicBezTo>
                <a:cubicBezTo>
                  <a:pt x="4113424" y="32735"/>
                  <a:pt x="3768327" y="47567"/>
                  <a:pt x="3636699" y="18288"/>
                </a:cubicBezTo>
                <a:cubicBezTo>
                  <a:pt x="3505071" y="-10991"/>
                  <a:pt x="3294208" y="-4990"/>
                  <a:pt x="3030583" y="18288"/>
                </a:cubicBezTo>
                <a:cubicBezTo>
                  <a:pt x="2766958" y="41566"/>
                  <a:pt x="2649277" y="20974"/>
                  <a:pt x="2466894" y="18288"/>
                </a:cubicBezTo>
                <a:cubicBezTo>
                  <a:pt x="2284511" y="15602"/>
                  <a:pt x="2151277" y="1154"/>
                  <a:pt x="1988062" y="18288"/>
                </a:cubicBezTo>
                <a:cubicBezTo>
                  <a:pt x="1824847" y="35422"/>
                  <a:pt x="1691359" y="9265"/>
                  <a:pt x="1466802" y="18288"/>
                </a:cubicBezTo>
                <a:cubicBezTo>
                  <a:pt x="1242245" y="27311"/>
                  <a:pt x="1006161" y="36605"/>
                  <a:pt x="860686" y="18288"/>
                </a:cubicBezTo>
                <a:cubicBezTo>
                  <a:pt x="715211" y="-29"/>
                  <a:pt x="242774" y="46538"/>
                  <a:pt x="0" y="18288"/>
                </a:cubicBezTo>
                <a:cubicBezTo>
                  <a:pt x="-146" y="11482"/>
                  <a:pt x="-422" y="5192"/>
                  <a:pt x="0" y="0"/>
                </a:cubicBezTo>
                <a:close/>
              </a:path>
              <a:path w="4242816" h="18288" stroke="0" extrusionOk="0">
                <a:moveTo>
                  <a:pt x="0" y="0"/>
                </a:moveTo>
                <a:cubicBezTo>
                  <a:pt x="259751" y="-14018"/>
                  <a:pt x="356632" y="-15007"/>
                  <a:pt x="521260" y="0"/>
                </a:cubicBezTo>
                <a:cubicBezTo>
                  <a:pt x="685888" y="15007"/>
                  <a:pt x="885786" y="5167"/>
                  <a:pt x="1212233" y="0"/>
                </a:cubicBezTo>
                <a:cubicBezTo>
                  <a:pt x="1538680" y="-5167"/>
                  <a:pt x="1458849" y="7951"/>
                  <a:pt x="1691065" y="0"/>
                </a:cubicBezTo>
                <a:cubicBezTo>
                  <a:pt x="1923281" y="-7951"/>
                  <a:pt x="1985780" y="-16303"/>
                  <a:pt x="2169897" y="0"/>
                </a:cubicBezTo>
                <a:cubicBezTo>
                  <a:pt x="2354014" y="16303"/>
                  <a:pt x="2633054" y="-2739"/>
                  <a:pt x="2776014" y="0"/>
                </a:cubicBezTo>
                <a:cubicBezTo>
                  <a:pt x="2918974" y="2739"/>
                  <a:pt x="3112688" y="-15682"/>
                  <a:pt x="3339702" y="0"/>
                </a:cubicBezTo>
                <a:cubicBezTo>
                  <a:pt x="3566716" y="15682"/>
                  <a:pt x="4015278" y="-28467"/>
                  <a:pt x="4242816" y="0"/>
                </a:cubicBezTo>
                <a:cubicBezTo>
                  <a:pt x="4243501" y="7633"/>
                  <a:pt x="4242294" y="10002"/>
                  <a:pt x="4242816" y="18288"/>
                </a:cubicBezTo>
                <a:cubicBezTo>
                  <a:pt x="3924964" y="16283"/>
                  <a:pt x="3746362" y="-1805"/>
                  <a:pt x="3551843" y="18288"/>
                </a:cubicBezTo>
                <a:cubicBezTo>
                  <a:pt x="3357324" y="38381"/>
                  <a:pt x="3126422" y="47156"/>
                  <a:pt x="2860870" y="18288"/>
                </a:cubicBezTo>
                <a:cubicBezTo>
                  <a:pt x="2595318" y="-10580"/>
                  <a:pt x="2572437" y="11441"/>
                  <a:pt x="2297182" y="18288"/>
                </a:cubicBezTo>
                <a:cubicBezTo>
                  <a:pt x="2021927" y="25135"/>
                  <a:pt x="1916908" y="33601"/>
                  <a:pt x="1733493" y="18288"/>
                </a:cubicBezTo>
                <a:cubicBezTo>
                  <a:pt x="1550078" y="2975"/>
                  <a:pt x="1412440" y="27896"/>
                  <a:pt x="1212233" y="18288"/>
                </a:cubicBezTo>
                <a:cubicBezTo>
                  <a:pt x="1012026" y="8680"/>
                  <a:pt x="914386" y="13859"/>
                  <a:pt x="648545" y="18288"/>
                </a:cubicBezTo>
                <a:cubicBezTo>
                  <a:pt x="382704" y="22717"/>
                  <a:pt x="233522" y="39342"/>
                  <a:pt x="0" y="18288"/>
                </a:cubicBezTo>
                <a:cubicBezTo>
                  <a:pt x="-772" y="13661"/>
                  <a:pt x="-839" y="8490"/>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xmln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6856124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3" name="Rectangle 122">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4" name="Right Triangle 123">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5" name="Rectangle 124">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1CFDCB2-D1D0-AE2C-49A4-FCB51D12B81A}"/>
              </a:ext>
            </a:extLst>
          </p:cNvPr>
          <p:cNvSpPr>
            <a:spLocks noGrp="1"/>
          </p:cNvSpPr>
          <p:nvPr>
            <p:ph type="title"/>
          </p:nvPr>
        </p:nvSpPr>
        <p:spPr>
          <a:xfrm>
            <a:off x="1075767" y="1188637"/>
            <a:ext cx="2988234" cy="4480726"/>
          </a:xfrm>
        </p:spPr>
        <p:txBody>
          <a:bodyPr>
            <a:normAutofit/>
          </a:bodyPr>
          <a:lstStyle/>
          <a:p>
            <a:pPr algn="r"/>
            <a:r>
              <a:rPr lang="en-GB" sz="3600" dirty="0"/>
              <a:t>The Multiplication Tables Check</a:t>
            </a:r>
          </a:p>
        </p:txBody>
      </p:sp>
      <p:cxnSp>
        <p:nvCxnSpPr>
          <p:cNvPr id="126" name="Straight Connector 125">
            <a:extLst>
              <a:ext uri="{FF2B5EF4-FFF2-40B4-BE49-F238E27FC236}">
                <a16:creationId xmlns:a16="http://schemas.microsoft.com/office/drawing/2014/main" id="{23AAC9B5-8015-485C-ACF9-A750390E9A5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852863"/>
            <a:ext cx="0" cy="3236495"/>
          </a:xfrm>
          <a:prstGeom prst="line">
            <a:avLst/>
          </a:prstGeom>
          <a:ln w="19050" cap="sq">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A9141D6E-3CC7-66B4-9DB8-51ACF4F20BB2}"/>
              </a:ext>
            </a:extLst>
          </p:cNvPr>
          <p:cNvSpPr>
            <a:spLocks noGrp="1"/>
          </p:cNvSpPr>
          <p:nvPr>
            <p:ph idx="1"/>
          </p:nvPr>
        </p:nvSpPr>
        <p:spPr>
          <a:xfrm>
            <a:off x="5255260" y="1648870"/>
            <a:ext cx="4702848" cy="3560260"/>
          </a:xfrm>
        </p:spPr>
        <p:txBody>
          <a:bodyPr anchor="ctr">
            <a:normAutofit/>
          </a:bodyPr>
          <a:lstStyle/>
          <a:p>
            <a:r>
              <a:rPr lang="en-GB" sz="2400" dirty="0"/>
              <a:t>The purpose of the check is to determine whether your child can fluently recall their times tables up to 12, which is essential for future success in mathematics. It will also help us to identify if your child may need additional support.</a:t>
            </a:r>
          </a:p>
          <a:p>
            <a:r>
              <a:rPr lang="en-GB" sz="2400" dirty="0"/>
              <a:t>It will take place between the 2</a:t>
            </a:r>
            <a:r>
              <a:rPr lang="en-GB" sz="2400" baseline="30000" dirty="0"/>
              <a:t>nd</a:t>
            </a:r>
            <a:r>
              <a:rPr lang="en-GB" sz="2400" dirty="0"/>
              <a:t> and 13</a:t>
            </a:r>
            <a:r>
              <a:rPr lang="en-GB" sz="2400" baseline="30000" dirty="0"/>
              <a:t>th</a:t>
            </a:r>
            <a:r>
              <a:rPr lang="en-GB" sz="2400" dirty="0"/>
              <a:t> June 2025. </a:t>
            </a:r>
          </a:p>
        </p:txBody>
      </p:sp>
    </p:spTree>
    <p:extLst>
      <p:ext uri="{BB962C8B-B14F-4D97-AF65-F5344CB8AC3E}">
        <p14:creationId xmlns:p14="http://schemas.microsoft.com/office/powerpoint/2010/main" val="3378535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0" name="Rectangle 69">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2" name="Freeform: Shape 71">
            <a:extLst>
              <a:ext uri="{FF2B5EF4-FFF2-40B4-BE49-F238E27FC236}">
                <a16:creationId xmlns:a16="http://schemas.microsoft.com/office/drawing/2014/main" id="{A4026A73-1F7F-49F2-B319-8CA3B3D532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1732" y="321733"/>
            <a:ext cx="11546828" cy="6214534"/>
          </a:xfrm>
          <a:custGeom>
            <a:avLst/>
            <a:gdLst>
              <a:gd name="connsiteX0" fmla="*/ 0 w 11546828"/>
              <a:gd name="connsiteY0" fmla="*/ 0 h 6214534"/>
              <a:gd name="connsiteX1" fmla="*/ 7965430 w 11546828"/>
              <a:gd name="connsiteY1" fmla="*/ 0 h 6214534"/>
              <a:gd name="connsiteX2" fmla="*/ 7965430 w 11546828"/>
              <a:gd name="connsiteY2" fmla="*/ 1786 h 6214534"/>
              <a:gd name="connsiteX3" fmla="*/ 11546828 w 11546828"/>
              <a:gd name="connsiteY3" fmla="*/ 1786 h 6214534"/>
              <a:gd name="connsiteX4" fmla="*/ 11546828 w 11546828"/>
              <a:gd name="connsiteY4" fmla="*/ 2866740 h 6214534"/>
              <a:gd name="connsiteX5" fmla="*/ 11225095 w 11546828"/>
              <a:gd name="connsiteY5" fmla="*/ 3179536 h 6214534"/>
              <a:gd name="connsiteX6" fmla="*/ 11225095 w 11546828"/>
              <a:gd name="connsiteY6" fmla="*/ 301542 h 6214534"/>
              <a:gd name="connsiteX7" fmla="*/ 320042 w 11546828"/>
              <a:gd name="connsiteY7" fmla="*/ 301542 h 6214534"/>
              <a:gd name="connsiteX8" fmla="*/ 320042 w 11546828"/>
              <a:gd name="connsiteY8" fmla="*/ 5909424 h 6214534"/>
              <a:gd name="connsiteX9" fmla="*/ 8417210 w 11546828"/>
              <a:gd name="connsiteY9" fmla="*/ 5909424 h 6214534"/>
              <a:gd name="connsiteX10" fmla="*/ 8103383 w 11546828"/>
              <a:gd name="connsiteY10" fmla="*/ 6214534 h 6214534"/>
              <a:gd name="connsiteX11" fmla="*/ 7222929 w 11546828"/>
              <a:gd name="connsiteY11" fmla="*/ 6214534 h 6214534"/>
              <a:gd name="connsiteX12" fmla="*/ 7222929 w 11546828"/>
              <a:gd name="connsiteY12" fmla="*/ 6212748 h 6214534"/>
              <a:gd name="connsiteX13" fmla="*/ 0 w 11546828"/>
              <a:gd name="connsiteY13" fmla="*/ 6212748 h 6214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1546828" h="6214534">
                <a:moveTo>
                  <a:pt x="0" y="0"/>
                </a:moveTo>
                <a:lnTo>
                  <a:pt x="7965430" y="0"/>
                </a:lnTo>
                <a:lnTo>
                  <a:pt x="7965430" y="1786"/>
                </a:lnTo>
                <a:lnTo>
                  <a:pt x="11546828" y="1786"/>
                </a:lnTo>
                <a:lnTo>
                  <a:pt x="11546828" y="2866740"/>
                </a:lnTo>
                <a:lnTo>
                  <a:pt x="11225095" y="3179536"/>
                </a:lnTo>
                <a:lnTo>
                  <a:pt x="11225095" y="301542"/>
                </a:lnTo>
                <a:lnTo>
                  <a:pt x="320042" y="301542"/>
                </a:lnTo>
                <a:lnTo>
                  <a:pt x="320042" y="5909424"/>
                </a:lnTo>
                <a:lnTo>
                  <a:pt x="8417210" y="5909424"/>
                </a:lnTo>
                <a:lnTo>
                  <a:pt x="8103383" y="6214534"/>
                </a:lnTo>
                <a:lnTo>
                  <a:pt x="7222929" y="6214534"/>
                </a:lnTo>
                <a:lnTo>
                  <a:pt x="7222929" y="6212748"/>
                </a:lnTo>
                <a:lnTo>
                  <a:pt x="0" y="6212748"/>
                </a:lnTo>
                <a:close/>
              </a:path>
            </a:pathLst>
          </a:custGeom>
          <a:solidFill>
            <a:schemeClr val="tx1">
              <a:lumMod val="50000"/>
              <a:lumOff val="50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74" name="Right Triangle 73">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6" name="Rectangle 75">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D734A4A-8386-5ACB-B09C-BD100E778C44}"/>
              </a:ext>
            </a:extLst>
          </p:cNvPr>
          <p:cNvSpPr>
            <a:spLocks noGrp="1"/>
          </p:cNvSpPr>
          <p:nvPr>
            <p:ph type="title"/>
          </p:nvPr>
        </p:nvSpPr>
        <p:spPr>
          <a:xfrm>
            <a:off x="1006900" y="1188637"/>
            <a:ext cx="3141430" cy="4480726"/>
          </a:xfrm>
        </p:spPr>
        <p:txBody>
          <a:bodyPr>
            <a:normAutofit/>
          </a:bodyPr>
          <a:lstStyle/>
          <a:p>
            <a:pPr algn="r"/>
            <a:r>
              <a:rPr lang="en-GB" sz="4100" dirty="0"/>
              <a:t>What is the Multiplication Tables Check? </a:t>
            </a:r>
          </a:p>
        </p:txBody>
      </p:sp>
      <p:cxnSp>
        <p:nvCxnSpPr>
          <p:cNvPr id="78" name="Straight Connector 77">
            <a:extLst>
              <a:ext uri="{FF2B5EF4-FFF2-40B4-BE49-F238E27FC236}">
                <a16:creationId xmlns:a16="http://schemas.microsoft.com/office/drawing/2014/main" id="{23AAC9B5-8015-485C-ACF9-A750390E9A5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852863"/>
            <a:ext cx="0" cy="3236495"/>
          </a:xfrm>
          <a:prstGeom prst="line">
            <a:avLst/>
          </a:prstGeom>
          <a:ln w="19050" cap="sq">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EDCA724C-E73C-7262-CD51-E820FF38E109}"/>
              </a:ext>
            </a:extLst>
          </p:cNvPr>
          <p:cNvSpPr>
            <a:spLocks noGrp="1"/>
          </p:cNvSpPr>
          <p:nvPr>
            <p:ph idx="1"/>
          </p:nvPr>
        </p:nvSpPr>
        <p:spPr>
          <a:xfrm>
            <a:off x="5138928" y="1338729"/>
            <a:ext cx="4795584" cy="4180542"/>
          </a:xfrm>
        </p:spPr>
        <p:txBody>
          <a:bodyPr anchor="ctr">
            <a:normAutofit/>
          </a:bodyPr>
          <a:lstStyle/>
          <a:p>
            <a:r>
              <a:rPr lang="en-GB" sz="2400" dirty="0"/>
              <a:t>It is an on-screen check consisting of 25 times table questions.</a:t>
            </a:r>
          </a:p>
          <a:p>
            <a:r>
              <a:rPr lang="en-GB" sz="2400" dirty="0"/>
              <a:t> Your child will be able to answer 3 practice questions before taking the actual check.</a:t>
            </a:r>
          </a:p>
          <a:p>
            <a:r>
              <a:rPr lang="en-GB" sz="2400" dirty="0"/>
              <a:t> They will then have 6 seconds to answer each question. </a:t>
            </a:r>
          </a:p>
          <a:p>
            <a:r>
              <a:rPr lang="en-GB" sz="2400" dirty="0"/>
              <a:t>On average, the check should take no longer than 5 minutes to complete</a:t>
            </a:r>
          </a:p>
        </p:txBody>
      </p:sp>
    </p:spTree>
    <p:extLst>
      <p:ext uri="{BB962C8B-B14F-4D97-AF65-F5344CB8AC3E}">
        <p14:creationId xmlns:p14="http://schemas.microsoft.com/office/powerpoint/2010/main" val="46548786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Right Triangle 72">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5" name="Rectangle 74">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861938A-9C28-3E0C-EF0C-726F5012B18F}"/>
              </a:ext>
            </a:extLst>
          </p:cNvPr>
          <p:cNvSpPr>
            <a:spLocks noGrp="1"/>
          </p:cNvSpPr>
          <p:nvPr>
            <p:ph type="title"/>
          </p:nvPr>
        </p:nvSpPr>
        <p:spPr>
          <a:xfrm>
            <a:off x="1075767" y="1188637"/>
            <a:ext cx="2988234" cy="4480726"/>
          </a:xfrm>
        </p:spPr>
        <p:txBody>
          <a:bodyPr>
            <a:normAutofit/>
          </a:bodyPr>
          <a:lstStyle/>
          <a:p>
            <a:pPr algn="r"/>
            <a:r>
              <a:rPr lang="en-GB" sz="3600"/>
              <a:t>What if my child cannot access the multiplication check? </a:t>
            </a:r>
          </a:p>
        </p:txBody>
      </p:sp>
      <p:cxnSp>
        <p:nvCxnSpPr>
          <p:cNvPr id="77" name="Straight Connector 76">
            <a:extLst>
              <a:ext uri="{FF2B5EF4-FFF2-40B4-BE49-F238E27FC236}">
                <a16:creationId xmlns:a16="http://schemas.microsoft.com/office/drawing/2014/main" id="{23AAC9B5-8015-485C-ACF9-A750390E9A5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852863"/>
            <a:ext cx="0" cy="3236495"/>
          </a:xfrm>
          <a:prstGeom prst="line">
            <a:avLst/>
          </a:prstGeom>
          <a:ln w="19050" cap="sq">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7" name="Content Placeholder 6">
            <a:extLst>
              <a:ext uri="{FF2B5EF4-FFF2-40B4-BE49-F238E27FC236}">
                <a16:creationId xmlns:a16="http://schemas.microsoft.com/office/drawing/2014/main" id="{E9649295-3354-7978-2A1B-8A006F070E24}"/>
              </a:ext>
            </a:extLst>
          </p:cNvPr>
          <p:cNvSpPr>
            <a:spLocks noGrp="1"/>
          </p:cNvSpPr>
          <p:nvPr>
            <p:ph idx="1"/>
          </p:nvPr>
        </p:nvSpPr>
        <p:spPr>
          <a:xfrm>
            <a:off x="5255260" y="1648870"/>
            <a:ext cx="4702848" cy="3560260"/>
          </a:xfrm>
        </p:spPr>
        <p:txBody>
          <a:bodyPr anchor="ctr">
            <a:normAutofit/>
          </a:bodyPr>
          <a:lstStyle/>
          <a:p>
            <a:r>
              <a:rPr lang="en-GB" sz="2000"/>
              <a:t>There are several access arrangements available for the check, which can be used to support pupils with specific needs.</a:t>
            </a:r>
          </a:p>
          <a:p>
            <a:r>
              <a:rPr lang="en-GB" sz="2000"/>
              <a:t>The check was designed to be inclusive and accessible to as many children as possible. </a:t>
            </a:r>
          </a:p>
          <a:p>
            <a:r>
              <a:rPr lang="en-GB" sz="2000"/>
              <a:t>If you have any concerns about your child accessing the check, feel free to discuss this with Mrs Faryniarz or myself. </a:t>
            </a:r>
          </a:p>
        </p:txBody>
      </p:sp>
    </p:spTree>
    <p:extLst>
      <p:ext uri="{BB962C8B-B14F-4D97-AF65-F5344CB8AC3E}">
        <p14:creationId xmlns:p14="http://schemas.microsoft.com/office/powerpoint/2010/main" val="393422471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ight Triangle 18">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Rectangle 20">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083C7EF-8FAA-6AE6-B9A6-519429BC04F5}"/>
              </a:ext>
            </a:extLst>
          </p:cNvPr>
          <p:cNvSpPr>
            <a:spLocks noGrp="1"/>
          </p:cNvSpPr>
          <p:nvPr>
            <p:ph type="title"/>
          </p:nvPr>
        </p:nvSpPr>
        <p:spPr>
          <a:xfrm>
            <a:off x="1075767" y="1188637"/>
            <a:ext cx="2988234" cy="4480726"/>
          </a:xfrm>
        </p:spPr>
        <p:txBody>
          <a:bodyPr>
            <a:normAutofit/>
          </a:bodyPr>
          <a:lstStyle/>
          <a:p>
            <a:pPr algn="r"/>
            <a:r>
              <a:rPr lang="en-GB" sz="3600" dirty="0"/>
              <a:t>How can I help my child prepare for the Multiplication Tables Check? </a:t>
            </a:r>
          </a:p>
        </p:txBody>
      </p:sp>
      <p:cxnSp>
        <p:nvCxnSpPr>
          <p:cNvPr id="23" name="Straight Connector 22">
            <a:extLst>
              <a:ext uri="{FF2B5EF4-FFF2-40B4-BE49-F238E27FC236}">
                <a16:creationId xmlns:a16="http://schemas.microsoft.com/office/drawing/2014/main" id="{23AAC9B5-8015-485C-ACF9-A750390E9A5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852863"/>
            <a:ext cx="0" cy="3236495"/>
          </a:xfrm>
          <a:prstGeom prst="line">
            <a:avLst/>
          </a:prstGeom>
          <a:ln w="19050" cap="sq">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0F8EDA91-1212-41EB-5DF8-16FB601528C2}"/>
              </a:ext>
            </a:extLst>
          </p:cNvPr>
          <p:cNvSpPr>
            <a:spLocks noGrp="1"/>
          </p:cNvSpPr>
          <p:nvPr>
            <p:ph idx="1"/>
          </p:nvPr>
        </p:nvSpPr>
        <p:spPr>
          <a:xfrm>
            <a:off x="5255260" y="1648870"/>
            <a:ext cx="4702848" cy="3560260"/>
          </a:xfrm>
        </p:spPr>
        <p:txBody>
          <a:bodyPr anchor="ctr">
            <a:normAutofit fontScale="77500" lnSpcReduction="20000"/>
          </a:bodyPr>
          <a:lstStyle/>
          <a:p>
            <a:r>
              <a:rPr lang="en-GB" sz="2400" dirty="0"/>
              <a:t>Quick-fire questions on the way to school. </a:t>
            </a:r>
          </a:p>
          <a:p>
            <a:r>
              <a:rPr lang="en-GB" sz="2400" dirty="0"/>
              <a:t>Creative methods for the house (notes on the fridge, stairs, mini-test while waiting for PlayStation to load etc)</a:t>
            </a:r>
          </a:p>
          <a:p>
            <a:r>
              <a:rPr lang="en-GB" sz="2400" dirty="0"/>
              <a:t>Practice on TT </a:t>
            </a:r>
            <a:r>
              <a:rPr lang="en-GB" sz="2400" dirty="0" err="1"/>
              <a:t>Rockstars</a:t>
            </a:r>
            <a:r>
              <a:rPr lang="en-GB" sz="2400" dirty="0"/>
              <a:t>, Purple Mash or Maths Frame. </a:t>
            </a:r>
          </a:p>
          <a:p>
            <a:r>
              <a:rPr lang="en-GB" sz="2400" dirty="0"/>
              <a:t>Kids vs Parents quick quizzing.</a:t>
            </a:r>
          </a:p>
          <a:p>
            <a:r>
              <a:rPr lang="en-GB" sz="2400" dirty="0"/>
              <a:t>Remember the key things is that they know the facts without counting! (within 6 seconds)</a:t>
            </a:r>
          </a:p>
          <a:p>
            <a:r>
              <a:rPr lang="en-GB" sz="2400" dirty="0"/>
              <a:t>Songs – </a:t>
            </a:r>
            <a:r>
              <a:rPr lang="en-GB" sz="2400" dirty="0" err="1"/>
              <a:t>Youtube</a:t>
            </a:r>
            <a:r>
              <a:rPr lang="en-GB" sz="2400" dirty="0"/>
              <a:t> has plenty of great times tables songs.</a:t>
            </a:r>
          </a:p>
          <a:p>
            <a:r>
              <a:rPr lang="en-GB" sz="2400" dirty="0"/>
              <a:t>TT </a:t>
            </a:r>
            <a:r>
              <a:rPr lang="en-GB" sz="2400" dirty="0" err="1"/>
              <a:t>Rockstars</a:t>
            </a:r>
            <a:r>
              <a:rPr lang="en-GB" sz="2400" dirty="0"/>
              <a:t> five minutes a day! </a:t>
            </a:r>
          </a:p>
        </p:txBody>
      </p:sp>
    </p:spTree>
    <p:extLst>
      <p:ext uri="{BB962C8B-B14F-4D97-AF65-F5344CB8AC3E}">
        <p14:creationId xmlns:p14="http://schemas.microsoft.com/office/powerpoint/2010/main" val="124549663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ight Triangle 18">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Rectangle 20">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3" name="Straight Connector 22">
            <a:extLst>
              <a:ext uri="{FF2B5EF4-FFF2-40B4-BE49-F238E27FC236}">
                <a16:creationId xmlns:a16="http://schemas.microsoft.com/office/drawing/2014/main" id="{23AAC9B5-8015-485C-ACF9-A750390E9A5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852863"/>
            <a:ext cx="0" cy="3236495"/>
          </a:xfrm>
          <a:prstGeom prst="line">
            <a:avLst/>
          </a:prstGeom>
          <a:ln w="19050" cap="sq">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pic>
        <p:nvPicPr>
          <p:cNvPr id="8" name="Picture 7">
            <a:extLst>
              <a:ext uri="{FF2B5EF4-FFF2-40B4-BE49-F238E27FC236}">
                <a16:creationId xmlns:a16="http://schemas.microsoft.com/office/drawing/2014/main" id="{F01B9671-3128-428A-AE88-2CABD7959FE6}"/>
              </a:ext>
            </a:extLst>
          </p:cNvPr>
          <p:cNvPicPr>
            <a:picLocks noChangeAspect="1"/>
          </p:cNvPicPr>
          <p:nvPr/>
        </p:nvPicPr>
        <p:blipFill>
          <a:blip r:embed="rId2"/>
          <a:stretch>
            <a:fillRect/>
          </a:stretch>
        </p:blipFill>
        <p:spPr>
          <a:xfrm>
            <a:off x="757441" y="1375332"/>
            <a:ext cx="8766268" cy="4855825"/>
          </a:xfrm>
          <a:prstGeom prst="rect">
            <a:avLst/>
          </a:prstGeom>
        </p:spPr>
      </p:pic>
      <p:sp>
        <p:nvSpPr>
          <p:cNvPr id="2" name="Rectangle 1">
            <a:extLst>
              <a:ext uri="{FF2B5EF4-FFF2-40B4-BE49-F238E27FC236}">
                <a16:creationId xmlns:a16="http://schemas.microsoft.com/office/drawing/2014/main" id="{5964FFC9-E923-4947-B686-42AE2738AAFA}"/>
              </a:ext>
            </a:extLst>
          </p:cNvPr>
          <p:cNvSpPr/>
          <p:nvPr/>
        </p:nvSpPr>
        <p:spPr>
          <a:xfrm>
            <a:off x="1110573" y="700890"/>
            <a:ext cx="5597238" cy="584775"/>
          </a:xfrm>
          <a:prstGeom prst="rect">
            <a:avLst/>
          </a:prstGeom>
        </p:spPr>
        <p:txBody>
          <a:bodyPr wrap="none">
            <a:spAutoFit/>
          </a:bodyPr>
          <a:lstStyle/>
          <a:p>
            <a:r>
              <a:rPr lang="en-GB" sz="3200" dirty="0"/>
              <a:t>TT </a:t>
            </a:r>
            <a:r>
              <a:rPr lang="en-GB" sz="3200" dirty="0" err="1"/>
              <a:t>Rockstars</a:t>
            </a:r>
            <a:r>
              <a:rPr lang="en-GB" sz="3200" dirty="0"/>
              <a:t> five minutes a day! </a:t>
            </a:r>
          </a:p>
        </p:txBody>
      </p:sp>
    </p:spTree>
    <p:extLst>
      <p:ext uri="{BB962C8B-B14F-4D97-AF65-F5344CB8AC3E}">
        <p14:creationId xmlns:p14="http://schemas.microsoft.com/office/powerpoint/2010/main" val="227317195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ight Triangle 18">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Rectangle 20">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3" name="Straight Connector 22">
            <a:extLst>
              <a:ext uri="{FF2B5EF4-FFF2-40B4-BE49-F238E27FC236}">
                <a16:creationId xmlns:a16="http://schemas.microsoft.com/office/drawing/2014/main" id="{23AAC9B5-8015-485C-ACF9-A750390E9A5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852863"/>
            <a:ext cx="0" cy="3236495"/>
          </a:xfrm>
          <a:prstGeom prst="line">
            <a:avLst/>
          </a:prstGeom>
          <a:ln w="19050" cap="sq">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pic>
        <p:nvPicPr>
          <p:cNvPr id="2" name="Picture 1">
            <a:extLst>
              <a:ext uri="{FF2B5EF4-FFF2-40B4-BE49-F238E27FC236}">
                <a16:creationId xmlns:a16="http://schemas.microsoft.com/office/drawing/2014/main" id="{7A47E389-3F9B-45D4-BCF6-64980F9DA129}"/>
              </a:ext>
            </a:extLst>
          </p:cNvPr>
          <p:cNvPicPr>
            <a:picLocks noChangeAspect="1"/>
          </p:cNvPicPr>
          <p:nvPr/>
        </p:nvPicPr>
        <p:blipFill>
          <a:blip r:embed="rId2"/>
          <a:stretch>
            <a:fillRect/>
          </a:stretch>
        </p:blipFill>
        <p:spPr>
          <a:xfrm>
            <a:off x="779719" y="1309662"/>
            <a:ext cx="7749154" cy="4921495"/>
          </a:xfrm>
          <a:prstGeom prst="rect">
            <a:avLst/>
          </a:prstGeom>
        </p:spPr>
      </p:pic>
      <p:sp>
        <p:nvSpPr>
          <p:cNvPr id="7" name="Rectangle 6">
            <a:extLst>
              <a:ext uri="{FF2B5EF4-FFF2-40B4-BE49-F238E27FC236}">
                <a16:creationId xmlns:a16="http://schemas.microsoft.com/office/drawing/2014/main" id="{431A9830-9CE1-468D-8188-3B80F1F3B9AB}"/>
              </a:ext>
            </a:extLst>
          </p:cNvPr>
          <p:cNvSpPr/>
          <p:nvPr/>
        </p:nvSpPr>
        <p:spPr>
          <a:xfrm>
            <a:off x="870349" y="616037"/>
            <a:ext cx="5597238" cy="584775"/>
          </a:xfrm>
          <a:prstGeom prst="rect">
            <a:avLst/>
          </a:prstGeom>
        </p:spPr>
        <p:txBody>
          <a:bodyPr wrap="none">
            <a:spAutoFit/>
          </a:bodyPr>
          <a:lstStyle/>
          <a:p>
            <a:r>
              <a:rPr lang="en-GB" sz="3200" dirty="0"/>
              <a:t>TT </a:t>
            </a:r>
            <a:r>
              <a:rPr lang="en-GB" sz="3200" dirty="0" err="1"/>
              <a:t>Rockstars</a:t>
            </a:r>
            <a:r>
              <a:rPr lang="en-GB" sz="3200" dirty="0"/>
              <a:t> five minutes a day! </a:t>
            </a:r>
          </a:p>
        </p:txBody>
      </p:sp>
    </p:spTree>
    <p:extLst>
      <p:ext uri="{BB962C8B-B14F-4D97-AF65-F5344CB8AC3E}">
        <p14:creationId xmlns:p14="http://schemas.microsoft.com/office/powerpoint/2010/main" val="31320725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Right Triangle 72">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5" name="Rectangle 74">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861938A-9C28-3E0C-EF0C-726F5012B18F}"/>
              </a:ext>
            </a:extLst>
          </p:cNvPr>
          <p:cNvSpPr>
            <a:spLocks noGrp="1"/>
          </p:cNvSpPr>
          <p:nvPr>
            <p:ph type="title"/>
          </p:nvPr>
        </p:nvSpPr>
        <p:spPr>
          <a:xfrm>
            <a:off x="1075767" y="1188637"/>
            <a:ext cx="2988234" cy="4480726"/>
          </a:xfrm>
        </p:spPr>
        <p:txBody>
          <a:bodyPr>
            <a:normAutofit/>
          </a:bodyPr>
          <a:lstStyle/>
          <a:p>
            <a:pPr algn="r"/>
            <a:r>
              <a:rPr lang="en-GB" sz="3600" dirty="0"/>
              <a:t>Have a go yourself! </a:t>
            </a:r>
          </a:p>
        </p:txBody>
      </p:sp>
      <p:cxnSp>
        <p:nvCxnSpPr>
          <p:cNvPr id="77" name="Straight Connector 76">
            <a:extLst>
              <a:ext uri="{FF2B5EF4-FFF2-40B4-BE49-F238E27FC236}">
                <a16:creationId xmlns:a16="http://schemas.microsoft.com/office/drawing/2014/main" id="{23AAC9B5-8015-485C-ACF9-A750390E9A5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852863"/>
            <a:ext cx="0" cy="3236495"/>
          </a:xfrm>
          <a:prstGeom prst="line">
            <a:avLst/>
          </a:prstGeom>
          <a:ln w="19050" cap="sq">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4" name="Content Placeholder 3">
            <a:extLst>
              <a:ext uri="{FF2B5EF4-FFF2-40B4-BE49-F238E27FC236}">
                <a16:creationId xmlns:a16="http://schemas.microsoft.com/office/drawing/2014/main" id="{0F82636F-BD85-4233-9261-A6A6022E9F5B}"/>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F9038EB8-65E6-4914-9E68-05F7B2E442E5}"/>
              </a:ext>
            </a:extLst>
          </p:cNvPr>
          <p:cNvPicPr>
            <a:picLocks noChangeAspect="1"/>
          </p:cNvPicPr>
          <p:nvPr/>
        </p:nvPicPr>
        <p:blipFill>
          <a:blip r:embed="rId2"/>
          <a:stretch>
            <a:fillRect/>
          </a:stretch>
        </p:blipFill>
        <p:spPr>
          <a:xfrm>
            <a:off x="4888387" y="1964267"/>
            <a:ext cx="3454243" cy="3517848"/>
          </a:xfrm>
          <a:prstGeom prst="rect">
            <a:avLst/>
          </a:prstGeom>
        </p:spPr>
      </p:pic>
    </p:spTree>
    <p:extLst>
      <p:ext uri="{BB962C8B-B14F-4D97-AF65-F5344CB8AC3E}">
        <p14:creationId xmlns:p14="http://schemas.microsoft.com/office/powerpoint/2010/main" val="369699748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Right Triangle 72">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5" name="Rectangle 74">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77" name="Straight Connector 76">
            <a:extLst>
              <a:ext uri="{FF2B5EF4-FFF2-40B4-BE49-F238E27FC236}">
                <a16:creationId xmlns:a16="http://schemas.microsoft.com/office/drawing/2014/main" id="{23AAC9B5-8015-485C-ACF9-A750390E9A5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852863"/>
            <a:ext cx="0" cy="3236495"/>
          </a:xfrm>
          <a:prstGeom prst="line">
            <a:avLst/>
          </a:prstGeom>
          <a:ln w="19050" cap="sq">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4" name="Content Placeholder 3">
            <a:extLst>
              <a:ext uri="{FF2B5EF4-FFF2-40B4-BE49-F238E27FC236}">
                <a16:creationId xmlns:a16="http://schemas.microsoft.com/office/drawing/2014/main" id="{0F82636F-BD85-4233-9261-A6A6022E9F5B}"/>
              </a:ext>
            </a:extLst>
          </p:cNvPr>
          <p:cNvSpPr>
            <a:spLocks noGrp="1"/>
          </p:cNvSpPr>
          <p:nvPr>
            <p:ph idx="1"/>
          </p:nvPr>
        </p:nvSpPr>
        <p:spPr>
          <a:xfrm>
            <a:off x="838200" y="1825625"/>
            <a:ext cx="3726048" cy="4351338"/>
          </a:xfrm>
        </p:spPr>
        <p:txBody>
          <a:bodyPr/>
          <a:lstStyle/>
          <a:p>
            <a:r>
              <a:rPr lang="en-GB" dirty="0"/>
              <a:t>Some useful links and resources:</a:t>
            </a:r>
          </a:p>
        </p:txBody>
      </p:sp>
      <p:sp>
        <p:nvSpPr>
          <p:cNvPr id="9" name="TextBox 8">
            <a:extLst>
              <a:ext uri="{FF2B5EF4-FFF2-40B4-BE49-F238E27FC236}">
                <a16:creationId xmlns:a16="http://schemas.microsoft.com/office/drawing/2014/main" id="{3370E0EB-61CC-4FD3-A84E-138027BD624C}"/>
              </a:ext>
            </a:extLst>
          </p:cNvPr>
          <p:cNvSpPr txBox="1"/>
          <p:nvPr/>
        </p:nvSpPr>
        <p:spPr>
          <a:xfrm>
            <a:off x="4866468" y="890475"/>
            <a:ext cx="5129937" cy="5909310"/>
          </a:xfrm>
          <a:prstGeom prst="rect">
            <a:avLst/>
          </a:prstGeom>
          <a:noFill/>
        </p:spPr>
        <p:txBody>
          <a:bodyPr wrap="square" rtlCol="0">
            <a:spAutoFit/>
          </a:bodyPr>
          <a:lstStyle/>
          <a:p>
            <a:r>
              <a:rPr lang="en-GB" dirty="0">
                <a:hlinkClick r:id="rId2"/>
              </a:rPr>
              <a:t>mathsframe.co.uk/</a:t>
            </a:r>
            <a:r>
              <a:rPr lang="en-GB" dirty="0" err="1">
                <a:hlinkClick r:id="rId2"/>
              </a:rPr>
              <a:t>en</a:t>
            </a:r>
            <a:r>
              <a:rPr lang="en-GB" dirty="0">
                <a:hlinkClick r:id="rId2"/>
              </a:rPr>
              <a:t>/resources/category/7/multiplication-and-division</a:t>
            </a:r>
            <a:endParaRPr lang="en-GB" dirty="0"/>
          </a:p>
          <a:p>
            <a:endParaRPr lang="en-GB" dirty="0"/>
          </a:p>
          <a:p>
            <a:r>
              <a:rPr lang="en-GB" dirty="0">
                <a:hlinkClick r:id="rId3"/>
              </a:rPr>
              <a:t>Purple Mash | Computing, Maths, English and more - 2simple.com</a:t>
            </a:r>
            <a:endParaRPr lang="en-GB" dirty="0"/>
          </a:p>
          <a:p>
            <a:endParaRPr lang="en-GB" dirty="0"/>
          </a:p>
          <a:p>
            <a:r>
              <a:rPr lang="en-GB" dirty="0">
                <a:hlinkClick r:id="rId4"/>
              </a:rPr>
              <a:t>Hit the Button - Quick fire maths practise for 6-11 year olds</a:t>
            </a:r>
            <a:endParaRPr lang="en-GB" dirty="0"/>
          </a:p>
          <a:p>
            <a:endParaRPr lang="en-GB" dirty="0"/>
          </a:p>
          <a:p>
            <a:r>
              <a:rPr lang="en-GB" dirty="0">
                <a:hlinkClick r:id="rId5"/>
              </a:rPr>
              <a:t>Times Tables Rock Stars – Times Tables Rock Stars</a:t>
            </a:r>
            <a:endParaRPr lang="en-GB" dirty="0"/>
          </a:p>
          <a:p>
            <a:endParaRPr lang="en-GB" dirty="0"/>
          </a:p>
          <a:p>
            <a:r>
              <a:rPr lang="en-GB" dirty="0">
                <a:hlinkClick r:id="rId6"/>
              </a:rPr>
              <a:t>8 Times Table Song (You Belong With Me by Taylor Swift) Laugh Along and Learn</a:t>
            </a:r>
            <a:endParaRPr lang="en-GB" dirty="0"/>
          </a:p>
          <a:p>
            <a:endParaRPr lang="en-GB" dirty="0"/>
          </a:p>
          <a:p>
            <a:r>
              <a:rPr lang="en-GB" dirty="0">
                <a:hlinkClick r:id="rId7"/>
              </a:rPr>
              <a:t>7 Times Table Song | The Bare Necessities | Laugh Along and Learn</a:t>
            </a:r>
            <a:endParaRPr lang="en-GB" dirty="0"/>
          </a:p>
          <a:p>
            <a:endParaRPr lang="en-GB" dirty="0"/>
          </a:p>
          <a:p>
            <a:r>
              <a:rPr lang="en-GB" dirty="0">
                <a:hlinkClick r:id="rId8"/>
              </a:rPr>
              <a:t>Times tables games and songs 1-12 - BBC Bitesize</a:t>
            </a:r>
            <a:endParaRPr lang="en-GB" dirty="0"/>
          </a:p>
          <a:p>
            <a:endParaRPr lang="en-GB" dirty="0"/>
          </a:p>
          <a:p>
            <a:endParaRPr lang="en-GB" dirty="0"/>
          </a:p>
          <a:p>
            <a:endParaRPr lang="en-GB" dirty="0"/>
          </a:p>
        </p:txBody>
      </p:sp>
    </p:spTree>
    <p:extLst>
      <p:ext uri="{BB962C8B-B14F-4D97-AF65-F5344CB8AC3E}">
        <p14:creationId xmlns:p14="http://schemas.microsoft.com/office/powerpoint/2010/main" val="243606640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ight Triangle 9">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C8163C3-38A3-127C-E4D7-531B44B34F5D}"/>
              </a:ext>
            </a:extLst>
          </p:cNvPr>
          <p:cNvSpPr>
            <a:spLocks noGrp="1"/>
          </p:cNvSpPr>
          <p:nvPr>
            <p:ph type="title"/>
          </p:nvPr>
        </p:nvSpPr>
        <p:spPr>
          <a:xfrm>
            <a:off x="1075766" y="1188637"/>
            <a:ext cx="3425107" cy="4480726"/>
          </a:xfrm>
        </p:spPr>
        <p:txBody>
          <a:bodyPr>
            <a:normAutofit/>
          </a:bodyPr>
          <a:lstStyle/>
          <a:p>
            <a:pPr algn="r"/>
            <a:r>
              <a:rPr lang="en-GB" sz="4800" dirty="0"/>
              <a:t>What about the results?</a:t>
            </a:r>
          </a:p>
        </p:txBody>
      </p:sp>
      <p:cxnSp>
        <p:nvCxnSpPr>
          <p:cNvPr id="14" name="Straight Connector 13">
            <a:extLst>
              <a:ext uri="{FF2B5EF4-FFF2-40B4-BE49-F238E27FC236}">
                <a16:creationId xmlns:a16="http://schemas.microsoft.com/office/drawing/2014/main" id="{23AAC9B5-8015-485C-ACF9-A750390E9A5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852863"/>
            <a:ext cx="0" cy="3236495"/>
          </a:xfrm>
          <a:prstGeom prst="line">
            <a:avLst/>
          </a:prstGeom>
          <a:ln w="19050" cap="sq">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B49CFFBE-0987-E55F-81D2-7EAC7D79DD19}"/>
              </a:ext>
            </a:extLst>
          </p:cNvPr>
          <p:cNvSpPr>
            <a:spLocks noGrp="1"/>
          </p:cNvSpPr>
          <p:nvPr>
            <p:ph idx="1"/>
          </p:nvPr>
        </p:nvSpPr>
        <p:spPr>
          <a:xfrm>
            <a:off x="5255260" y="1648870"/>
            <a:ext cx="4702848" cy="3560260"/>
          </a:xfrm>
        </p:spPr>
        <p:txBody>
          <a:bodyPr anchor="ctr">
            <a:normAutofit/>
          </a:bodyPr>
          <a:lstStyle/>
          <a:p>
            <a:r>
              <a:rPr lang="en-GB" sz="2400" dirty="0"/>
              <a:t>There is no pass mark for the check, although we aim for 20+/25. </a:t>
            </a:r>
          </a:p>
          <a:p>
            <a:r>
              <a:rPr lang="en-GB" sz="2400" dirty="0"/>
              <a:t>We will have access to all of our pupils’ results, to allow us to identify pupils who need additional support. </a:t>
            </a:r>
          </a:p>
          <a:p>
            <a:r>
              <a:rPr lang="en-GB" sz="2400" dirty="0"/>
              <a:t>We will also share your child’s score with you. </a:t>
            </a:r>
          </a:p>
        </p:txBody>
      </p:sp>
    </p:spTree>
    <p:extLst>
      <p:ext uri="{BB962C8B-B14F-4D97-AF65-F5344CB8AC3E}">
        <p14:creationId xmlns:p14="http://schemas.microsoft.com/office/powerpoint/2010/main" val="378393386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836</TotalTime>
  <Words>465</Words>
  <Application>Microsoft Office PowerPoint</Application>
  <PresentationFormat>Widescreen</PresentationFormat>
  <Paragraphs>43</Paragraphs>
  <Slides>10</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10</vt:i4>
      </vt:variant>
    </vt:vector>
  </HeadingPairs>
  <TitlesOfParts>
    <vt:vector size="14" baseType="lpstr">
      <vt:lpstr>Aptos</vt:lpstr>
      <vt:lpstr>Aptos Display</vt:lpstr>
      <vt:lpstr>Arial</vt:lpstr>
      <vt:lpstr>Office Theme</vt:lpstr>
      <vt:lpstr>Welcome to the Multiplication Check Information Evening </vt:lpstr>
      <vt:lpstr>The Multiplication Tables Check</vt:lpstr>
      <vt:lpstr>What is the Multiplication Tables Check? </vt:lpstr>
      <vt:lpstr>What if my child cannot access the multiplication check? </vt:lpstr>
      <vt:lpstr>How can I help my child prepare for the Multiplication Tables Check? </vt:lpstr>
      <vt:lpstr>PowerPoint Presentation</vt:lpstr>
      <vt:lpstr>PowerPoint Presentation</vt:lpstr>
      <vt:lpstr>Have a go yourself! </vt:lpstr>
      <vt:lpstr>PowerPoint Presentation</vt:lpstr>
      <vt:lpstr>What about the results?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the Multiplication Check Information Evening </dc:title>
  <dc:creator>Sarah Maudsley</dc:creator>
  <cp:lastModifiedBy>Miss Maudsley</cp:lastModifiedBy>
  <cp:revision>16</cp:revision>
  <dcterms:created xsi:type="dcterms:W3CDTF">2024-03-13T19:26:13Z</dcterms:created>
  <dcterms:modified xsi:type="dcterms:W3CDTF">2025-03-18T13:21:25Z</dcterms:modified>
</cp:coreProperties>
</file>