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7" r:id="rId3"/>
    <p:sldId id="278" r:id="rId4"/>
    <p:sldId id="272" r:id="rId5"/>
    <p:sldId id="279" r:id="rId6"/>
    <p:sldId id="275" r:id="rId7"/>
    <p:sldId id="273" r:id="rId8"/>
    <p:sldId id="274" r:id="rId9"/>
    <p:sldId id="259" r:id="rId10"/>
    <p:sldId id="260" r:id="rId11"/>
    <p:sldId id="258" r:id="rId12"/>
    <p:sldId id="277" r:id="rId13"/>
    <p:sldId id="271" r:id="rId14"/>
    <p:sldId id="264" r:id="rId15"/>
    <p:sldId id="276" r:id="rId16"/>
    <p:sldId id="266"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31" autoAdjust="0"/>
    <p:restoredTop sz="94660"/>
  </p:normalViewPr>
  <p:slideViewPr>
    <p:cSldViewPr>
      <p:cViewPr varScale="1">
        <p:scale>
          <a:sx n="85" d="100"/>
          <a:sy n="85" d="100"/>
        </p:scale>
        <p:origin x="114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5B1762C0-5B60-4661-A1D9-C5FA9C5E5AE1}" type="datetimeFigureOut">
              <a:rPr lang="en-GB" smtClean="0"/>
              <a:t>07/09/2026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32A0F58-C05B-4F65-B1C6-8727D8A1A01B}" type="slidenum">
              <a:rPr lang="en-GB" smtClean="0"/>
              <a:t>‹#›</a:t>
            </a:fld>
            <a:endParaRPr lang="en-GB"/>
          </a:p>
        </p:txBody>
      </p:sp>
    </p:spTree>
    <p:extLst>
      <p:ext uri="{BB962C8B-B14F-4D97-AF65-F5344CB8AC3E}">
        <p14:creationId xmlns:p14="http://schemas.microsoft.com/office/powerpoint/2010/main" val="15169006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843177F-11C6-4458-A6BF-674646E8B7F3}" type="datetimeFigureOut">
              <a:rPr lang="en-GB" smtClean="0"/>
              <a:t>07/09/2026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03650B2-C24D-47CD-9C7A-30A4479AD0ED}" type="slidenum">
              <a:rPr lang="en-GB" smtClean="0"/>
              <a:t>‹#›</a:t>
            </a:fld>
            <a:endParaRPr lang="en-GB"/>
          </a:p>
        </p:txBody>
      </p:sp>
    </p:spTree>
    <p:extLst>
      <p:ext uri="{BB962C8B-B14F-4D97-AF65-F5344CB8AC3E}">
        <p14:creationId xmlns:p14="http://schemas.microsoft.com/office/powerpoint/2010/main" val="2800864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E62CB85-A04A-41A6-9A7F-D2A20C35F6B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2896061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E62CB85-A04A-41A6-9A7F-D2A20C35F6B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2550134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62CB85-A04A-41A6-9A7F-D2A20C35F6B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3003358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E62CB85-A04A-41A6-9A7F-D2A20C35F6B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3000408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E62CB85-A04A-41A6-9A7F-D2A20C35F6B9}"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4282466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E62CB85-A04A-41A6-9A7F-D2A20C35F6B9}"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1042855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62CB85-A04A-41A6-9A7F-D2A20C35F6B9}"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1999047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62CB85-A04A-41A6-9A7F-D2A20C35F6B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3737692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62CB85-A04A-41A6-9A7F-D2A20C35F6B9}"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385417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E62CB85-A04A-41A6-9A7F-D2A20C35F6B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1793839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E62CB85-A04A-41A6-9A7F-D2A20C35F6B9}"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E96F6-E991-481E-997A-6B427D483098}" type="slidenum">
              <a:rPr lang="en-GB" smtClean="0"/>
              <a:t>‹#›</a:t>
            </a:fld>
            <a:endParaRPr lang="en-GB"/>
          </a:p>
        </p:txBody>
      </p:sp>
    </p:spTree>
    <p:extLst>
      <p:ext uri="{BB962C8B-B14F-4D97-AF65-F5344CB8AC3E}">
        <p14:creationId xmlns:p14="http://schemas.microsoft.com/office/powerpoint/2010/main" val="2283510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62CB85-A04A-41A6-9A7F-D2A20C35F6B9}" type="datetimeFigureOut">
              <a:rPr lang="en-GB" smtClean="0"/>
              <a:t>07/09/2026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2E96F6-E991-481E-997A-6B427D483098}" type="slidenum">
              <a:rPr lang="en-GB" smtClean="0"/>
              <a:t>‹#›</a:t>
            </a:fld>
            <a:endParaRPr lang="en-GB"/>
          </a:p>
        </p:txBody>
      </p:sp>
    </p:spTree>
    <p:extLst>
      <p:ext uri="{BB962C8B-B14F-4D97-AF65-F5344CB8AC3E}">
        <p14:creationId xmlns:p14="http://schemas.microsoft.com/office/powerpoint/2010/main" val="4116003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iXlvjv-avWAhULXBoKHY9AAIoQjRwIBw&amp;url=http://www.how-to-draw-cartoons-online.com/cartoon-rainbow.html&amp;psig=AFQjCNH0ZUw3_kxpw33RDYsYi5tCkpWUmg&amp;ust=1505728451385293"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hyperlink" Target="https://www.google.co.uk/url?sa=i&amp;rct=j&amp;q=&amp;esrc=s&amp;source=images&amp;cd=&amp;cad=rja&amp;uact=8&amp;ved=2ahUKEwik2tue8sjkAhVTAGMBHfUhAd0QjRx6BAgBEAQ&amp;url=https://www.123rf.com/stock-photo/water_bottle_cartoon.html&amp;psig=AOvVaw05A5SQ2UCQdwn63Cd-jgmF&amp;ust=1568295505220706" TargetMode="External"/><Relationship Id="rId7" Type="http://schemas.openxmlformats.org/officeDocument/2006/relationships/hyperlink" Target="https://www.amazon.co.uk/Jewellery-Against-Warning-Safety-Foamex/dp/B00EVC1G1A" TargetMode="External"/><Relationship Id="rId2" Type="http://schemas.openxmlformats.org/officeDocument/2006/relationships/hyperlink" Target="https://www.google.co.uk/url?sa=i&amp;rct=j&amp;q=&amp;esrc=s&amp;source=images&amp;cd=&amp;cad=rja&amp;uact=8&amp;ved=2ahUKEwjnovWZ8sjkAhVeDmMBHYwlDD4QjRx6BAgBEAQ&amp;url=https://www.123rf.com/photo_57271242_smiling-water-plastic-bottle-cartoon-mascot-character-giving-a-thumb-up.html&amp;psig=AOvVaw05A5SQ2UCQdwn63Cd-jgmF&amp;ust=1568295505220706" TargetMode="Externa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2ahUKEwjEgoG68sjkAhUFxYUKHYEEB_EQjRx6BAgBEAQ&amp;url=https://centralkaratela.com/2016/06/06/jewelry-policy/&amp;psig=AOvVaw0AFTBWqkYjEPNzn2q8cGWt&amp;ust=1568295571278146" TargetMode="External"/><Relationship Id="rId11" Type="http://schemas.openxmlformats.org/officeDocument/2006/relationships/image" Target="../media/image10.jpeg"/><Relationship Id="rId5" Type="http://schemas.openxmlformats.org/officeDocument/2006/relationships/image" Target="../media/image8.jpeg"/><Relationship Id="rId10" Type="http://schemas.openxmlformats.org/officeDocument/2006/relationships/hyperlink" Target="https://www.google.co.uk/url?sa=i&amp;rct=j&amp;q=&amp;esrc=s&amp;source=images&amp;cd=&amp;cad=rja&amp;uact=8&amp;ved=2ahUKEwiB9bXh8sjkAhVGdhoKHYA6CxoQjRx6BAgBEAQ&amp;url=https://www.kidspot.com.au/school/stuff-for-school/school-supplies/teach-your-child-to-tie-shoe-laces/news-story/c3fff04ca27ae25ff6d189610644c7be&amp;psig=AOvVaw06f031pf2KAqPBBvIhNMe4&amp;ust=1568295646534036" TargetMode="External"/><Relationship Id="rId4" Type="http://schemas.openxmlformats.org/officeDocument/2006/relationships/hyperlink" Target="https://www.google.co.uk/url?sa=i&amp;rct=j&amp;q=&amp;esrc=s&amp;source=images&amp;cd=&amp;ved=2ahUKEwjf-NKk8sjkAhXJxIUKHQvyDNsQjRx6BAgBEAQ&amp;url=https://www.istockphoto.com/illustrations/cartoon-water-bottle-pictures&amp;psig=AOvVaw05A5SQ2UCQdwn63Cd-jgmF&amp;ust=1568295505220706" TargetMode="External"/><Relationship Id="rId9" Type="http://schemas.openxmlformats.org/officeDocument/2006/relationships/hyperlink" Target="http://www.google.co.uk/url?sa=i&amp;rct=j&amp;q=&amp;esrc=s&amp;source=images&amp;cd=&amp;ved=2ahUKEwjn9e_Z8sjkAhUBWBoKHbVfAOsQjRx6BAgBEAQ&amp;url=http://mentalfloss.com/article/565286/how-to-tie-shoes-with-cheerio-method&amp;psig=AOvVaw06f031pf2KAqPBBvIhNMe4&amp;ust=1568295646534036"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google.co.uk/url?sa=i&amp;rct=j&amp;q=&amp;esrc=s&amp;source=images&amp;cd=&amp;cad=rja&amp;uact=8&amp;ved=0ahUKEwjVvcap_KvWAhWMChoKHYApBJcQjRwIBw&amp;url=https://www.pinterest.com/curiousjean/permaculture-for-kids/&amp;psig=AFQjCNFFbHrPci2a-qxylkHgBEkJXmLE1Q&amp;ust=1505729043653446" TargetMode="External"/><Relationship Id="rId1" Type="http://schemas.openxmlformats.org/officeDocument/2006/relationships/slideLayout" Target="../slideLayouts/slideLayout2.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google.co.uk/url?sa=i&amp;rct=j&amp;q=&amp;esrc=s&amp;source=images&amp;cd=&amp;cad=rja&amp;uact=8&amp;ved=0ahUKEwjVvcap_KvWAhWMChoKHYApBJcQjRwIBw&amp;url=https://www.pinterest.com/curiousjean/permaculture-for-kids/&amp;psig=AFQjCNFFbHrPci2a-qxylkHgBEkJXmLE1Q&amp;ust=1505729043653446" TargetMode="External"/><Relationship Id="rId1" Type="http://schemas.openxmlformats.org/officeDocument/2006/relationships/slideLayout" Target="../slideLayouts/slideLayout2.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google.co.uk/url?sa=i&amp;rct=j&amp;q=&amp;esrc=s&amp;source=images&amp;cd=&amp;cad=rja&amp;uact=8&amp;ved=2ahUKEwjDueas_8bdAhUHJcAKHTL-CPcQjRx6BAgBEAU&amp;url=https://www.amazon.co.uk/The-Foundation-Stage-Forum-Ltd/dp/B017O36ZZE&amp;psig=AOvVaw1u_kyTuZll5QNiSx0mOuT8&amp;ust=1537443995199929"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7" Type="http://schemas.microsoft.com/office/2007/relationships/hdphoto" Target="../media/hdphoto4.wdp"/><Relationship Id="rId2" Type="http://schemas.openxmlformats.org/officeDocument/2006/relationships/hyperlink" Target="https://www.google.co.uk/url?sa=i&amp;rct=j&amp;q=&amp;esrc=s&amp;source=images&amp;cd=&amp;cad=rja&amp;uact=8&amp;ved=0ahUKEwiP_v2bh6zWAhXEWhoKHVhXC40QjRwIBw&amp;url=http://www.iwiwatches.com/blog.php/cartoon-image-of-doing-homework/&amp;psig=AFQjCNGQ1KUdlHHL9lLk--IDSPSUWLZlEg&amp;ust=1505732059341937" TargetMode="Externa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s://www.google.co.uk/url?sa=i&amp;rct=j&amp;q=&amp;esrc=s&amp;source=images&amp;cd=&amp;cad=rja&amp;uact=8&amp;ved=0ahUKEwjV2Y6-h6zWAhXB1hoKHbkZCYUQjRwIBw&amp;url=https://www.123rf.com/stock-photo/homework_cartoon.html&amp;psig=AFQjCNGQ1KUdlHHL9lLk--IDSPSUWLZlEg&amp;ust=1505732059341937" TargetMode="External"/><Relationship Id="rId4" Type="http://schemas.microsoft.com/office/2007/relationships/hdphoto" Target="../media/hdphoto3.wdp"/></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7" Type="http://schemas.microsoft.com/office/2007/relationships/hdphoto" Target="../media/hdphoto6.wdp"/><Relationship Id="rId2" Type="http://schemas.openxmlformats.org/officeDocument/2006/relationships/hyperlink" Target="https://www.google.co.uk/url?sa=i&amp;rct=j&amp;q=&amp;esrc=s&amp;source=images&amp;cd=&amp;cad=rja&amp;uact=8&amp;ved=0ahUKEwiQyoq2i6zWAhWCURoKHTM8BZMQjRwIBw&amp;url=https://www.dreamstime.com/royalty-free-stock-images-happy-children-cartoon-illustration-image30938789&amp;psig=AFQjCNFRiVP2RzgH4W-tpj8anYYfpIehOw&amp;ust=1505733063004613" TargetMode="Externa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s://www.google.co.uk/url?sa=i&amp;rct=j&amp;q=&amp;esrc=s&amp;source=images&amp;cd=&amp;cad=rja&amp;uact=8&amp;ved=0ahUKEwiVzpb5i6zWAhUIOxoKHafCDIQQjRwIBw&amp;url=https://www.colourbox.com/vector/cartoon-children-sitting-on-rainbow-vector-9783134&amp;psig=AFQjCNHCPmnmuSS5817AaJsqdZ3afZx3fA&amp;ust=1505733331559136" TargetMode="External"/><Relationship Id="rId4" Type="http://schemas.microsoft.com/office/2007/relationships/hdphoto" Target="../media/hdphoto5.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0567" y="260648"/>
            <a:ext cx="8568952" cy="1440160"/>
          </a:xfrm>
          <a:prstGeom prst="rect">
            <a:avLst/>
          </a:prstGeom>
        </p:spPr>
      </p:pic>
      <p:sp>
        <p:nvSpPr>
          <p:cNvPr id="5" name="Rectangle 4"/>
          <p:cNvSpPr/>
          <p:nvPr/>
        </p:nvSpPr>
        <p:spPr>
          <a:xfrm>
            <a:off x="1370022" y="2132856"/>
            <a:ext cx="6566542" cy="1938992"/>
          </a:xfrm>
          <a:prstGeom prst="rect">
            <a:avLst/>
          </a:prstGeom>
          <a:noFill/>
        </p:spPr>
        <p:txBody>
          <a:bodyPr wrap="none" lIns="91440" tIns="45720" rIns="91440" bIns="45720">
            <a:spAutoFit/>
          </a:bodyPr>
          <a:lstStyle/>
          <a:p>
            <a:pPr algn="ctr"/>
            <a:r>
              <a:rPr lang="en-US" sz="6000" b="1" cap="none" spc="0" dirty="0">
                <a:ln w="19050">
                  <a:solidFill>
                    <a:schemeClr val="tx1"/>
                  </a:solidFill>
                  <a:prstDash val="solid"/>
                </a:ln>
                <a:solidFill>
                  <a:srgbClr val="0070C0"/>
                </a:solidFill>
                <a:effectLst>
                  <a:outerShdw blurRad="41275" dist="20320" dir="1800000" algn="tl" rotWithShape="0">
                    <a:srgbClr val="000000">
                      <a:alpha val="40000"/>
                    </a:srgbClr>
                  </a:outerShdw>
                </a:effectLst>
              </a:rPr>
              <a:t>Curriculum evening </a:t>
            </a:r>
          </a:p>
          <a:p>
            <a:pPr algn="ctr"/>
            <a:r>
              <a:rPr lang="en-US" sz="6000" b="1" cap="none" spc="0" dirty="0">
                <a:ln w="19050">
                  <a:solidFill>
                    <a:schemeClr val="tx1"/>
                  </a:solidFill>
                  <a:prstDash val="solid"/>
                </a:ln>
                <a:solidFill>
                  <a:srgbClr val="0070C0"/>
                </a:solidFill>
                <a:effectLst>
                  <a:outerShdw blurRad="41275" dist="20320" dir="1800000" algn="tl" rotWithShape="0">
                    <a:srgbClr val="000000">
                      <a:alpha val="40000"/>
                    </a:srgbClr>
                  </a:outerShdw>
                </a:effectLst>
              </a:rPr>
              <a:t>2026-2027</a:t>
            </a:r>
          </a:p>
        </p:txBody>
      </p:sp>
      <p:sp>
        <p:nvSpPr>
          <p:cNvPr id="6" name="TextBox 5"/>
          <p:cNvSpPr txBox="1"/>
          <p:nvPr/>
        </p:nvSpPr>
        <p:spPr>
          <a:xfrm>
            <a:off x="2075919" y="4941167"/>
            <a:ext cx="6172876" cy="1200329"/>
          </a:xfrm>
          <a:prstGeom prst="rect">
            <a:avLst/>
          </a:prstGeom>
          <a:noFill/>
        </p:spPr>
        <p:txBody>
          <a:bodyPr wrap="square" rtlCol="0">
            <a:spAutoFit/>
          </a:bodyPr>
          <a:lstStyle/>
          <a:p>
            <a:r>
              <a:rPr lang="en-GB" sz="3600" b="1" dirty="0">
                <a:latin typeface="Century Gothic" panose="020B0502020202020204" pitchFamily="34" charset="0"/>
              </a:rPr>
              <a:t>Teaching and learning information for parents </a:t>
            </a:r>
          </a:p>
        </p:txBody>
      </p:sp>
      <p:pic>
        <p:nvPicPr>
          <p:cNvPr id="8" name="Picture 7" descr="Image result for rainbow cartoon">
            <a:hlinkClick r:id="rId3" tgtFrame="&quot;_blank&quot;"/>
          </p:cNvPr>
          <p:cNvPicPr/>
          <p:nvPr/>
        </p:nvPicPr>
        <p:blipFill rotWithShape="1">
          <a:blip r:embed="rId4">
            <a:extLst>
              <a:ext uri="{BEBA8EAE-BF5A-486C-A8C5-ECC9F3942E4B}">
                <a14:imgProps xmlns:a14="http://schemas.microsoft.com/office/drawing/2010/main">
                  <a14:imgLayer r:embed="rId5">
                    <a14:imgEffect>
                      <a14:backgroundRemoval t="9896" b="89583" l="10000" r="90000"/>
                    </a14:imgEffect>
                  </a14:imgLayer>
                </a14:imgProps>
              </a:ext>
              <a:ext uri="{28A0092B-C50C-407E-A947-70E740481C1C}">
                <a14:useLocalDpi xmlns:a14="http://schemas.microsoft.com/office/drawing/2010/main" val="0"/>
              </a:ext>
            </a:extLst>
          </a:blip>
          <a:srcRect l="10500" t="10442" r="10353" b="38960"/>
          <a:stretch/>
        </p:blipFill>
        <p:spPr bwMode="auto">
          <a:xfrm>
            <a:off x="216783" y="5566855"/>
            <a:ext cx="1866900" cy="914400"/>
          </a:xfrm>
          <a:prstGeom prst="rect">
            <a:avLst/>
          </a:prstGeom>
          <a:noFill/>
          <a:ln>
            <a:noFill/>
          </a:ln>
          <a:extLst>
            <a:ext uri="{53640926-AAD7-44D8-BBD7-CCE9431645EC}">
              <a14:shadowObscured xmlns:a14="http://schemas.microsoft.com/office/drawing/2010/main"/>
            </a:ext>
          </a:extLst>
        </p:spPr>
      </p:pic>
      <p:pic>
        <p:nvPicPr>
          <p:cNvPr id="9" name="Picture 8" descr="Image result for rainbow cartoon">
            <a:hlinkClick r:id="rId3" tgtFrame="&quot;_blank&quot;"/>
          </p:cNvPr>
          <p:cNvPicPr/>
          <p:nvPr/>
        </p:nvPicPr>
        <p:blipFill rotWithShape="1">
          <a:blip r:embed="rId4">
            <a:extLst>
              <a:ext uri="{BEBA8EAE-BF5A-486C-A8C5-ECC9F3942E4B}">
                <a14:imgProps xmlns:a14="http://schemas.microsoft.com/office/drawing/2010/main">
                  <a14:imgLayer r:embed="rId5">
                    <a14:imgEffect>
                      <a14:backgroundRemoval t="9896" b="89583" l="10000" r="90000"/>
                    </a14:imgEffect>
                  </a14:imgLayer>
                </a14:imgProps>
              </a:ext>
              <a:ext uri="{28A0092B-C50C-407E-A947-70E740481C1C}">
                <a14:useLocalDpi xmlns:a14="http://schemas.microsoft.com/office/drawing/2010/main" val="0"/>
              </a:ext>
            </a:extLst>
          </a:blip>
          <a:srcRect l="10500" t="10442" r="10353" b="38960"/>
          <a:stretch/>
        </p:blipFill>
        <p:spPr bwMode="auto">
          <a:xfrm>
            <a:off x="7164288" y="5541331"/>
            <a:ext cx="1866900" cy="9144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509115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000" b="1" u="sng" dirty="0">
                <a:latin typeface="Century Gothic" panose="020B0502020202020204" pitchFamily="34" charset="0"/>
              </a:rPr>
              <a:t>Settling in</a:t>
            </a:r>
          </a:p>
        </p:txBody>
      </p:sp>
      <p:sp>
        <p:nvSpPr>
          <p:cNvPr id="3" name="Content Placeholder 2"/>
          <p:cNvSpPr>
            <a:spLocks noGrp="1"/>
          </p:cNvSpPr>
          <p:nvPr>
            <p:ph idx="1"/>
          </p:nvPr>
        </p:nvSpPr>
        <p:spPr/>
        <p:txBody>
          <a:bodyPr>
            <a:normAutofit/>
          </a:bodyPr>
          <a:lstStyle/>
          <a:p>
            <a:r>
              <a:rPr lang="en-GB" dirty="0"/>
              <a:t>Settling in</a:t>
            </a:r>
          </a:p>
          <a:p>
            <a:r>
              <a:rPr lang="en-GB" dirty="0"/>
              <a:t>Baseline assessment </a:t>
            </a:r>
          </a:p>
          <a:p>
            <a:r>
              <a:rPr lang="en-GB" dirty="0"/>
              <a:t>Class rules</a:t>
            </a:r>
          </a:p>
          <a:p>
            <a:r>
              <a:rPr lang="en-GB" dirty="0"/>
              <a:t>Behaviour – Dojo</a:t>
            </a:r>
          </a:p>
          <a:p>
            <a:r>
              <a:rPr lang="en-GB" dirty="0"/>
              <a:t>All about me boxes</a:t>
            </a:r>
          </a:p>
          <a:p>
            <a:r>
              <a:rPr lang="en-GB" dirty="0"/>
              <a:t>Nursery rhymes</a:t>
            </a:r>
          </a:p>
        </p:txBody>
      </p:sp>
    </p:spTree>
    <p:extLst>
      <p:ext uri="{BB962C8B-B14F-4D97-AF65-F5344CB8AC3E}">
        <p14:creationId xmlns:p14="http://schemas.microsoft.com/office/powerpoint/2010/main" val="2701390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37CCC-7702-4C15-8E0E-8FA49036ADF9}"/>
              </a:ext>
            </a:extLst>
          </p:cNvPr>
          <p:cNvSpPr>
            <a:spLocks noGrp="1"/>
          </p:cNvSpPr>
          <p:nvPr>
            <p:ph type="title"/>
          </p:nvPr>
        </p:nvSpPr>
        <p:spPr/>
        <p:txBody>
          <a:bodyPr/>
          <a:lstStyle/>
          <a:p>
            <a:r>
              <a:rPr lang="en-GB" b="1" u="sng" dirty="0"/>
              <a:t>Ready, Respectful, Safe</a:t>
            </a:r>
          </a:p>
        </p:txBody>
      </p:sp>
      <p:sp>
        <p:nvSpPr>
          <p:cNvPr id="3" name="Content Placeholder 2">
            <a:extLst>
              <a:ext uri="{FF2B5EF4-FFF2-40B4-BE49-F238E27FC236}">
                <a16:creationId xmlns:a16="http://schemas.microsoft.com/office/drawing/2014/main" id="{6A1BCF95-539B-4170-8A2F-340EBF6B2C86}"/>
              </a:ext>
            </a:extLst>
          </p:cNvPr>
          <p:cNvSpPr>
            <a:spLocks noGrp="1"/>
          </p:cNvSpPr>
          <p:nvPr>
            <p:ph idx="1"/>
          </p:nvPr>
        </p:nvSpPr>
        <p:spPr/>
        <p:txBody>
          <a:bodyPr>
            <a:normAutofit fontScale="92500" lnSpcReduction="20000"/>
          </a:bodyPr>
          <a:lstStyle/>
          <a:p>
            <a:r>
              <a:rPr lang="en-GB" dirty="0"/>
              <a:t>1 – Always use kind hands and kind feet</a:t>
            </a:r>
          </a:p>
          <a:p>
            <a:endParaRPr lang="en-GB" dirty="0"/>
          </a:p>
          <a:p>
            <a:r>
              <a:rPr lang="en-GB" dirty="0"/>
              <a:t>2 – Always use kind words</a:t>
            </a:r>
          </a:p>
          <a:p>
            <a:endParaRPr lang="en-GB" dirty="0"/>
          </a:p>
          <a:p>
            <a:r>
              <a:rPr lang="en-GB" dirty="0"/>
              <a:t>3 – Always follow instructions</a:t>
            </a:r>
          </a:p>
          <a:p>
            <a:endParaRPr lang="en-GB" dirty="0"/>
          </a:p>
          <a:p>
            <a:r>
              <a:rPr lang="en-GB" dirty="0"/>
              <a:t>4 – Always learn and let others learn</a:t>
            </a:r>
          </a:p>
          <a:p>
            <a:endParaRPr lang="en-GB" dirty="0"/>
          </a:p>
          <a:p>
            <a:r>
              <a:rPr lang="en-GB" dirty="0"/>
              <a:t>5 – Always look after our school and everything in it</a:t>
            </a:r>
          </a:p>
        </p:txBody>
      </p:sp>
      <p:pic>
        <p:nvPicPr>
          <p:cNvPr id="4" name="Picture 2" descr="Koala | Appearance, Diet, Habitat, &amp; Facts | Britannica">
            <a:extLst>
              <a:ext uri="{FF2B5EF4-FFF2-40B4-BE49-F238E27FC236}">
                <a16:creationId xmlns:a16="http://schemas.microsoft.com/office/drawing/2014/main" id="{83EF7260-44BD-47C2-9DE1-F9415DFBEEB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13606" cy="1143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hilean Flamingo Phoenicopterus Chilensis Species Factsheet | BirdLife  DataZone">
            <a:extLst>
              <a:ext uri="{FF2B5EF4-FFF2-40B4-BE49-F238E27FC236}">
                <a16:creationId xmlns:a16="http://schemas.microsoft.com/office/drawing/2014/main" id="{682A687C-EF65-4A7A-855A-3958D8C3F8C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116632"/>
            <a:ext cx="1656184" cy="16561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Gray Wolf Facts | Grey Wolves | Timber Wolf">
            <a:extLst>
              <a:ext uri="{FF2B5EF4-FFF2-40B4-BE49-F238E27FC236}">
                <a16:creationId xmlns:a16="http://schemas.microsoft.com/office/drawing/2014/main" id="{73959B53-7A67-4AC6-AA47-55862B0DB2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29223" y="2293305"/>
            <a:ext cx="2332425" cy="16561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verything you need to know about lions - Born Free">
            <a:extLst>
              <a:ext uri="{FF2B5EF4-FFF2-40B4-BE49-F238E27FC236}">
                <a16:creationId xmlns:a16="http://schemas.microsoft.com/office/drawing/2014/main" id="{AEB49835-4FC2-41BE-B448-B5E343D3921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85981" y="5733257"/>
            <a:ext cx="1575667" cy="105044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7 Surprising Facts About Tabby Cats: Vet-Reviewed Genetics, Traits &amp;  History | Hepper Pet Resources">
            <a:extLst>
              <a:ext uri="{FF2B5EF4-FFF2-40B4-BE49-F238E27FC236}">
                <a16:creationId xmlns:a16="http://schemas.microsoft.com/office/drawing/2014/main" id="{3132C368-16CB-4029-9DE8-A32813187A3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59632" y="5733257"/>
            <a:ext cx="1576653" cy="1050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71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Reminders</a:t>
            </a:r>
          </a:p>
        </p:txBody>
      </p:sp>
      <p:sp>
        <p:nvSpPr>
          <p:cNvPr id="3" name="Content Placeholder 2"/>
          <p:cNvSpPr>
            <a:spLocks noGrp="1"/>
          </p:cNvSpPr>
          <p:nvPr>
            <p:ph idx="1"/>
          </p:nvPr>
        </p:nvSpPr>
        <p:spPr/>
        <p:txBody>
          <a:bodyPr>
            <a:normAutofit fontScale="70000" lnSpcReduction="20000"/>
          </a:bodyPr>
          <a:lstStyle/>
          <a:p>
            <a:r>
              <a:rPr lang="en-GB" dirty="0"/>
              <a:t>PE kits – outdoor shoes (laces)</a:t>
            </a:r>
          </a:p>
          <a:p>
            <a:r>
              <a:rPr lang="en-GB" dirty="0"/>
              <a:t>Names on everything!!!</a:t>
            </a:r>
          </a:p>
          <a:p>
            <a:r>
              <a:rPr lang="en-GB" dirty="0"/>
              <a:t>No jewellery of any sort in school  </a:t>
            </a:r>
          </a:p>
          <a:p>
            <a:r>
              <a:rPr lang="en-GB" b="1" dirty="0"/>
              <a:t> The general rule across Stockport primary schools is that only small, plain stud earrings are permitted during normal classroom hours, and they must be removed for PE and swimming. Hoop earrings, drop earrings, and dangling designs are strictly banned across all schools due to the risk of injury.  The guidance from the LA is 'taping' is not permitted and earrings must be removed.</a:t>
            </a:r>
          </a:p>
          <a:p>
            <a:endParaRPr lang="en-GB" dirty="0"/>
          </a:p>
          <a:p>
            <a:r>
              <a:rPr lang="en-GB" dirty="0"/>
              <a:t>All children need to bring in a water bottle</a:t>
            </a:r>
          </a:p>
          <a:p>
            <a:r>
              <a:rPr lang="en-GB" dirty="0"/>
              <a:t>Book bag</a:t>
            </a:r>
          </a:p>
          <a:p>
            <a:r>
              <a:rPr lang="en-GB" dirty="0"/>
              <a:t>Shoes – can your child put on their own shoes (laces)</a:t>
            </a:r>
          </a:p>
          <a:p>
            <a:r>
              <a:rPr lang="en-GB" dirty="0"/>
              <a:t>Toileting </a:t>
            </a:r>
          </a:p>
        </p:txBody>
      </p:sp>
      <p:sp>
        <p:nvSpPr>
          <p:cNvPr id="4" name="AutoShape 2" descr="Image result for water bottle cartoon">
            <a:hlinkClick r:id="rId2"/>
          </p:cNvPr>
          <p:cNvSpPr>
            <a:spLocks noChangeAspect="1" noChangeArrowheads="1"/>
          </p:cNvSpPr>
          <p:nvPr/>
        </p:nvSpPr>
        <p:spPr bwMode="auto">
          <a:xfrm>
            <a:off x="117475" y="-2452688"/>
            <a:ext cx="3971925" cy="512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water bottle cartoon">
            <a:hlinkClick r:id="rId3"/>
          </p:cNvPr>
          <p:cNvSpPr>
            <a:spLocks noChangeAspect="1" noChangeArrowheads="1"/>
          </p:cNvSpPr>
          <p:nvPr/>
        </p:nvSpPr>
        <p:spPr bwMode="auto">
          <a:xfrm>
            <a:off x="117475" y="-2057400"/>
            <a:ext cx="4286250" cy="4286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Image result for water bottle cartoon">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08304" y="4725144"/>
            <a:ext cx="1480320" cy="1835051"/>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Image result for no jewellery">
            <a:hlinkClick r:id="rId6"/>
          </p:cNvPr>
          <p:cNvSpPr>
            <a:spLocks noChangeAspect="1" noChangeArrowheads="1"/>
          </p:cNvSpPr>
          <p:nvPr/>
        </p:nvSpPr>
        <p:spPr bwMode="auto">
          <a:xfrm>
            <a:off x="117475" y="-1219200"/>
            <a:ext cx="2124075" cy="25527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4" name="Picture 10" descr="Image result for no jewellery">
            <a:hlinkClick r:id="rId7"/>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0547" r="31699" b="7858"/>
          <a:stretch/>
        </p:blipFill>
        <p:spPr bwMode="auto">
          <a:xfrm>
            <a:off x="7727477" y="182470"/>
            <a:ext cx="1203210" cy="1712026"/>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2" descr="Image result for children tying laces">
            <a:hlinkClick r:id="rId9"/>
          </p:cNvPr>
          <p:cNvSpPr>
            <a:spLocks noChangeAspect="1" noChangeArrowheads="1"/>
          </p:cNvSpPr>
          <p:nvPr/>
        </p:nvSpPr>
        <p:spPr bwMode="auto">
          <a:xfrm>
            <a:off x="155575" y="-1538288"/>
            <a:ext cx="5734050" cy="3219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4" descr="Image result for children tying laces">
            <a:hlinkClick r:id="rId9"/>
          </p:cNvPr>
          <p:cNvSpPr>
            <a:spLocks noChangeAspect="1" noChangeArrowheads="1"/>
          </p:cNvSpPr>
          <p:nvPr/>
        </p:nvSpPr>
        <p:spPr bwMode="auto">
          <a:xfrm>
            <a:off x="307975" y="-1385888"/>
            <a:ext cx="5734050" cy="3219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0" name="Picture 16" descr="Image result for children tying laces">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72990" y="223837"/>
            <a:ext cx="1888516" cy="1132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7256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CDA7D-3883-4725-8804-F124C20226BB}"/>
              </a:ext>
            </a:extLst>
          </p:cNvPr>
          <p:cNvSpPr>
            <a:spLocks noGrp="1"/>
          </p:cNvSpPr>
          <p:nvPr>
            <p:ph type="title"/>
          </p:nvPr>
        </p:nvSpPr>
        <p:spPr/>
        <p:txBody>
          <a:bodyPr/>
          <a:lstStyle/>
          <a:p>
            <a:r>
              <a:rPr lang="en-GB" u="sng" dirty="0"/>
              <a:t>Attendance/ The school day</a:t>
            </a:r>
          </a:p>
        </p:txBody>
      </p:sp>
      <p:sp>
        <p:nvSpPr>
          <p:cNvPr id="3" name="Content Placeholder 2">
            <a:extLst>
              <a:ext uri="{FF2B5EF4-FFF2-40B4-BE49-F238E27FC236}">
                <a16:creationId xmlns:a16="http://schemas.microsoft.com/office/drawing/2014/main" id="{ACB030FF-996A-4BBF-AB74-13AF8C75F06B}"/>
              </a:ext>
            </a:extLst>
          </p:cNvPr>
          <p:cNvSpPr>
            <a:spLocks noGrp="1"/>
          </p:cNvSpPr>
          <p:nvPr>
            <p:ph idx="1"/>
          </p:nvPr>
        </p:nvSpPr>
        <p:spPr/>
        <p:txBody>
          <a:bodyPr>
            <a:normAutofit fontScale="92500" lnSpcReduction="20000"/>
          </a:bodyPr>
          <a:lstStyle/>
          <a:p>
            <a:pPr>
              <a:defRPr/>
            </a:pPr>
            <a:r>
              <a:rPr lang="en-GB" dirty="0"/>
              <a:t>8:40 – 3:20</a:t>
            </a:r>
          </a:p>
          <a:p>
            <a:pPr>
              <a:defRPr/>
            </a:pPr>
            <a:endParaRPr lang="en-GB" dirty="0"/>
          </a:p>
          <a:p>
            <a:pPr>
              <a:defRPr/>
            </a:pPr>
            <a:r>
              <a:rPr lang="en-GB" dirty="0"/>
              <a:t>Children must not be left unattended before 8:40</a:t>
            </a:r>
          </a:p>
          <a:p>
            <a:pPr>
              <a:defRPr/>
            </a:pPr>
            <a:endParaRPr lang="en-GB" dirty="0"/>
          </a:p>
          <a:p>
            <a:pPr>
              <a:defRPr/>
            </a:pPr>
            <a:r>
              <a:rPr lang="en-GB" dirty="0"/>
              <a:t>Breakfast club (£4 from 7:45)</a:t>
            </a:r>
          </a:p>
          <a:p>
            <a:pPr>
              <a:defRPr/>
            </a:pPr>
            <a:r>
              <a:rPr lang="en-GB" dirty="0"/>
              <a:t>After school club  - there are two sessions after school.</a:t>
            </a:r>
          </a:p>
          <a:p>
            <a:pPr marL="0" indent="0">
              <a:buFontTx/>
              <a:buNone/>
              <a:defRPr/>
            </a:pPr>
            <a:r>
              <a:rPr lang="en-GB" dirty="0"/>
              <a:t>3.20pm-4.15pm = £4</a:t>
            </a:r>
          </a:p>
          <a:p>
            <a:pPr marL="0" indent="0">
              <a:buFontTx/>
              <a:buNone/>
              <a:defRPr/>
            </a:pPr>
            <a:r>
              <a:rPr lang="en-GB" dirty="0"/>
              <a:t>3.20pm-5.15pm = £7</a:t>
            </a:r>
          </a:p>
          <a:p>
            <a:pPr>
              <a:defRPr/>
            </a:pPr>
            <a:r>
              <a:rPr lang="en-GB" dirty="0"/>
              <a:t>Term time holidays (not permitted)</a:t>
            </a:r>
          </a:p>
          <a:p>
            <a:endParaRPr lang="en-GB" dirty="0"/>
          </a:p>
        </p:txBody>
      </p:sp>
    </p:spTree>
    <p:extLst>
      <p:ext uri="{BB962C8B-B14F-4D97-AF65-F5344CB8AC3E}">
        <p14:creationId xmlns:p14="http://schemas.microsoft.com/office/powerpoint/2010/main" val="2911052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850C-8653-4C46-9284-3F292626A26A}"/>
              </a:ext>
            </a:extLst>
          </p:cNvPr>
          <p:cNvSpPr>
            <a:spLocks noGrp="1"/>
          </p:cNvSpPr>
          <p:nvPr>
            <p:ph type="title"/>
          </p:nvPr>
        </p:nvSpPr>
        <p:spPr>
          <a:xfrm>
            <a:off x="539552" y="476672"/>
            <a:ext cx="3420826" cy="1143000"/>
          </a:xfrm>
        </p:spPr>
        <p:txBody>
          <a:bodyPr>
            <a:normAutofit/>
          </a:bodyPr>
          <a:lstStyle/>
          <a:p>
            <a:r>
              <a:rPr lang="en-GB" u="sng" dirty="0"/>
              <a:t>School Street</a:t>
            </a:r>
          </a:p>
        </p:txBody>
      </p:sp>
      <p:pic>
        <p:nvPicPr>
          <p:cNvPr id="3" name="Picture 4">
            <a:extLst>
              <a:ext uri="{FF2B5EF4-FFF2-40B4-BE49-F238E27FC236}">
                <a16:creationId xmlns:a16="http://schemas.microsoft.com/office/drawing/2014/main" id="{207D94F9-03F2-4762-9BD8-CC5FC14C47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2750" y="225425"/>
            <a:ext cx="4464050" cy="634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5545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7B339-E0FE-411A-AB87-3E514A747EB6}"/>
              </a:ext>
            </a:extLst>
          </p:cNvPr>
          <p:cNvSpPr>
            <a:spLocks noGrp="1"/>
          </p:cNvSpPr>
          <p:nvPr>
            <p:ph type="title"/>
          </p:nvPr>
        </p:nvSpPr>
        <p:spPr/>
        <p:txBody>
          <a:bodyPr/>
          <a:lstStyle/>
          <a:p>
            <a:r>
              <a:rPr lang="en-GB" u="sng" dirty="0"/>
              <a:t>Timetable and organisation</a:t>
            </a:r>
          </a:p>
        </p:txBody>
      </p:sp>
      <p:sp>
        <p:nvSpPr>
          <p:cNvPr id="3" name="Content Placeholder 2">
            <a:extLst>
              <a:ext uri="{FF2B5EF4-FFF2-40B4-BE49-F238E27FC236}">
                <a16:creationId xmlns:a16="http://schemas.microsoft.com/office/drawing/2014/main" id="{01083EA5-34A3-4842-A339-14F5FDF1914B}"/>
              </a:ext>
            </a:extLst>
          </p:cNvPr>
          <p:cNvSpPr>
            <a:spLocks noGrp="1"/>
          </p:cNvSpPr>
          <p:nvPr>
            <p:ph idx="1"/>
          </p:nvPr>
        </p:nvSpPr>
        <p:spPr/>
        <p:txBody>
          <a:bodyPr>
            <a:normAutofit fontScale="77500" lnSpcReduction="20000"/>
          </a:bodyPr>
          <a:lstStyle/>
          <a:p>
            <a:r>
              <a:rPr lang="en-GB" dirty="0"/>
              <a:t>PE days are on a Monday. Children will need to come into school in their kits (white top, black joggers and black trainers)</a:t>
            </a:r>
          </a:p>
          <a:p>
            <a:endParaRPr lang="en-GB" dirty="0"/>
          </a:p>
          <a:p>
            <a:r>
              <a:rPr lang="en-GB" dirty="0"/>
              <a:t>Nature school on a Wednesday (clothing)</a:t>
            </a:r>
          </a:p>
          <a:p>
            <a:endParaRPr lang="en-GB" dirty="0"/>
          </a:p>
          <a:p>
            <a:r>
              <a:rPr lang="en-GB" dirty="0"/>
              <a:t>Homework TBC</a:t>
            </a:r>
          </a:p>
          <a:p>
            <a:endParaRPr lang="en-GB" dirty="0"/>
          </a:p>
          <a:p>
            <a:r>
              <a:rPr lang="en-GB" dirty="0"/>
              <a:t>Reading books expectation is to read every night (not the whole book!)</a:t>
            </a:r>
          </a:p>
          <a:p>
            <a:endParaRPr lang="en-GB" dirty="0"/>
          </a:p>
          <a:p>
            <a:r>
              <a:rPr lang="en-GB" dirty="0"/>
              <a:t>Reception fund £2 per half term</a:t>
            </a:r>
          </a:p>
          <a:p>
            <a:endParaRPr lang="en-GB" dirty="0"/>
          </a:p>
          <a:p>
            <a:endParaRPr lang="en-GB" dirty="0"/>
          </a:p>
          <a:p>
            <a:endParaRPr lang="en-GB" dirty="0"/>
          </a:p>
        </p:txBody>
      </p:sp>
      <p:pic>
        <p:nvPicPr>
          <p:cNvPr id="1026" name="Picture 2" descr="Timetable Stock Illustrations – 45,479 Timetable Stock Illustrations,  Vectors &amp; Clipart - Dreamstime">
            <a:extLst>
              <a:ext uri="{FF2B5EF4-FFF2-40B4-BE49-F238E27FC236}">
                <a16:creationId xmlns:a16="http://schemas.microsoft.com/office/drawing/2014/main" id="{3CB6F2C2-4130-43A0-9189-5D330531FD2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265011"/>
            <a:ext cx="1131601" cy="8755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nalog Clock Clipart: Over 937 Royalty-Free Licensable Stock Illustrations  &amp; Drawings | Shutterstock">
            <a:extLst>
              <a:ext uri="{FF2B5EF4-FFF2-40B4-BE49-F238E27FC236}">
                <a16:creationId xmlns:a16="http://schemas.microsoft.com/office/drawing/2014/main" id="{D3D73B82-8F0F-41A7-AF0F-F91D8BE3CAB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460" t="13339" r="13460" b="13339"/>
          <a:stretch/>
        </p:blipFill>
        <p:spPr bwMode="auto">
          <a:xfrm>
            <a:off x="8100392" y="211043"/>
            <a:ext cx="864097" cy="864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63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4DC8B-CCAE-4AD7-9B6C-A173796183C7}"/>
              </a:ext>
            </a:extLst>
          </p:cNvPr>
          <p:cNvSpPr>
            <a:spLocks noGrp="1"/>
          </p:cNvSpPr>
          <p:nvPr>
            <p:ph type="title"/>
          </p:nvPr>
        </p:nvSpPr>
        <p:spPr/>
        <p:txBody>
          <a:bodyPr/>
          <a:lstStyle/>
          <a:p>
            <a:r>
              <a:rPr lang="en-GB" u="sng" dirty="0"/>
              <a:t>All about me</a:t>
            </a:r>
          </a:p>
        </p:txBody>
      </p:sp>
      <p:sp>
        <p:nvSpPr>
          <p:cNvPr id="3" name="Content Placeholder 2">
            <a:extLst>
              <a:ext uri="{FF2B5EF4-FFF2-40B4-BE49-F238E27FC236}">
                <a16:creationId xmlns:a16="http://schemas.microsoft.com/office/drawing/2014/main" id="{DBAFD02D-D19D-4C55-B395-E9F599DC3845}"/>
              </a:ext>
            </a:extLst>
          </p:cNvPr>
          <p:cNvSpPr>
            <a:spLocks noGrp="1"/>
          </p:cNvSpPr>
          <p:nvPr>
            <p:ph idx="1"/>
          </p:nvPr>
        </p:nvSpPr>
        <p:spPr>
          <a:xfrm>
            <a:off x="179512" y="1340768"/>
            <a:ext cx="8784976" cy="5242594"/>
          </a:xfrm>
        </p:spPr>
        <p:txBody>
          <a:bodyPr>
            <a:normAutofit fontScale="70000" lnSpcReduction="20000"/>
          </a:bodyPr>
          <a:lstStyle/>
          <a:p>
            <a:r>
              <a:rPr lang="en-GB" dirty="0"/>
              <a:t>All about me box</a:t>
            </a:r>
          </a:p>
          <a:p>
            <a:endParaRPr lang="en-GB" dirty="0"/>
          </a:p>
          <a:p>
            <a:r>
              <a:rPr lang="en-GB" dirty="0"/>
              <a:t>In this box they can put in any photographs of family members, pets, special memories and objects or teddies that are special to them to share with their class.</a:t>
            </a:r>
          </a:p>
          <a:p>
            <a:endParaRPr lang="en-GB" dirty="0"/>
          </a:p>
          <a:p>
            <a:r>
              <a:rPr lang="en-GB" dirty="0"/>
              <a:t>The children will share their box one day next week with the class and talk through all the things that are special to them and make them happy.</a:t>
            </a:r>
          </a:p>
          <a:p>
            <a:endParaRPr lang="en-GB" dirty="0"/>
          </a:p>
          <a:p>
            <a:r>
              <a:rPr lang="en-GB" dirty="0"/>
              <a:t>Once the children have shared their box they will choose 2 photographs to then place on our display and will then take their box back home. </a:t>
            </a:r>
          </a:p>
          <a:p>
            <a:endParaRPr lang="en-GB" dirty="0"/>
          </a:p>
          <a:p>
            <a:r>
              <a:rPr lang="en-GB" dirty="0"/>
              <a:t>This activity is to show children our similarities and differences and to help with their listening and attention skills during group time.</a:t>
            </a:r>
          </a:p>
          <a:p>
            <a:endParaRPr lang="en-GB" dirty="0"/>
          </a:p>
        </p:txBody>
      </p:sp>
      <p:pic>
        <p:nvPicPr>
          <p:cNvPr id="2050" name="Picture 2" descr="28 Collection Of All About Me Clipart Png - All About Me Clip Art  Transparent PNG - 1035x1072 - Free Download on NicePNG">
            <a:extLst>
              <a:ext uri="{FF2B5EF4-FFF2-40B4-BE49-F238E27FC236}">
                <a16:creationId xmlns:a16="http://schemas.microsoft.com/office/drawing/2014/main" id="{A5723D44-0AC3-46D2-AAF3-24680E338F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98472"/>
            <a:ext cx="1011756" cy="107209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ll About Me! Clip Art for School Themes">
            <a:extLst>
              <a:ext uri="{FF2B5EF4-FFF2-40B4-BE49-F238E27FC236}">
                <a16:creationId xmlns:a16="http://schemas.microsoft.com/office/drawing/2014/main" id="{9797F012-3B82-4460-AD6A-71DB55622A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24088">
            <a:off x="6533345" y="617892"/>
            <a:ext cx="2436488" cy="723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0332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entury Gothic" panose="020B0502020202020204" pitchFamily="34" charset="0"/>
              </a:rPr>
              <a:t>The EYFS curriculum </a:t>
            </a:r>
          </a:p>
        </p:txBody>
      </p:sp>
      <p:sp>
        <p:nvSpPr>
          <p:cNvPr id="3" name="Content Placeholder 2"/>
          <p:cNvSpPr>
            <a:spLocks noGrp="1"/>
          </p:cNvSpPr>
          <p:nvPr>
            <p:ph idx="1"/>
          </p:nvPr>
        </p:nvSpPr>
        <p:spPr/>
        <p:txBody>
          <a:bodyPr>
            <a:normAutofit/>
          </a:bodyPr>
          <a:lstStyle/>
          <a:p>
            <a:r>
              <a:rPr lang="en-GB" sz="3000" b="1" dirty="0">
                <a:latin typeface="Century Gothic" panose="020B0502020202020204" pitchFamily="34" charset="0"/>
              </a:rPr>
              <a:t>7 Areas of learning: </a:t>
            </a:r>
            <a:r>
              <a:rPr lang="en-GB" sz="3000" dirty="0">
                <a:latin typeface="Century Gothic" panose="020B0502020202020204" pitchFamily="34" charset="0"/>
              </a:rPr>
              <a:t>Communication and language, Personal Social and Emotional Development, Physical development, Literacy, Maths, Understanding the world, Expressive Arts and Design</a:t>
            </a:r>
          </a:p>
          <a:p>
            <a:endParaRPr lang="en-GB" sz="3000" dirty="0">
              <a:latin typeface="Century Gothic" panose="020B0502020202020204" pitchFamily="34" charset="0"/>
            </a:endParaRPr>
          </a:p>
          <a:p>
            <a:r>
              <a:rPr lang="en-GB" sz="3000" dirty="0">
                <a:latin typeface="Century Gothic" panose="020B0502020202020204" pitchFamily="34" charset="0"/>
              </a:rPr>
              <a:t>17 Early learning goals </a:t>
            </a:r>
          </a:p>
        </p:txBody>
      </p:sp>
      <p:pic>
        <p:nvPicPr>
          <p:cNvPr id="4" name="Picture 2" descr="EYFS Curriculum">
            <a:extLst>
              <a:ext uri="{FF2B5EF4-FFF2-40B4-BE49-F238E27FC236}">
                <a16:creationId xmlns:a16="http://schemas.microsoft.com/office/drawing/2014/main" id="{0E5C8E4B-F648-46C5-882D-6CCAC4C32CF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4098197"/>
            <a:ext cx="3908619" cy="253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25643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000" b="1" u="sng" dirty="0">
                <a:latin typeface="Century Gothic" panose="020B0502020202020204" pitchFamily="34" charset="0"/>
              </a:rPr>
              <a:t>Prime areas of learning</a:t>
            </a:r>
          </a:p>
        </p:txBody>
      </p:sp>
      <p:sp>
        <p:nvSpPr>
          <p:cNvPr id="3" name="Content Placeholder 2"/>
          <p:cNvSpPr>
            <a:spLocks noGrp="1"/>
          </p:cNvSpPr>
          <p:nvPr>
            <p:ph idx="1"/>
          </p:nvPr>
        </p:nvSpPr>
        <p:spPr>
          <a:xfrm>
            <a:off x="179512" y="1600200"/>
            <a:ext cx="8964488" cy="4525963"/>
          </a:xfrm>
        </p:spPr>
        <p:txBody>
          <a:bodyPr>
            <a:noAutofit/>
          </a:bodyPr>
          <a:lstStyle/>
          <a:p>
            <a:r>
              <a:rPr lang="en-GB" sz="3500" dirty="0">
                <a:latin typeface="Century Gothic" panose="020B0502020202020204" pitchFamily="34" charset="0"/>
              </a:rPr>
              <a:t>Communication and language</a:t>
            </a:r>
          </a:p>
          <a:p>
            <a:endParaRPr lang="en-GB" sz="3500" dirty="0">
              <a:latin typeface="Century Gothic" panose="020B0502020202020204" pitchFamily="34" charset="0"/>
            </a:endParaRPr>
          </a:p>
          <a:p>
            <a:r>
              <a:rPr lang="en-GB" sz="3500" dirty="0">
                <a:latin typeface="Century Gothic" panose="020B0502020202020204" pitchFamily="34" charset="0"/>
              </a:rPr>
              <a:t>Personal, Social, Emotional Development</a:t>
            </a:r>
          </a:p>
          <a:p>
            <a:endParaRPr lang="en-GB" sz="3500" dirty="0">
              <a:latin typeface="Century Gothic" panose="020B0502020202020204" pitchFamily="34" charset="0"/>
            </a:endParaRPr>
          </a:p>
          <a:p>
            <a:r>
              <a:rPr lang="en-GB" sz="3500" dirty="0">
                <a:latin typeface="Century Gothic" panose="020B0502020202020204" pitchFamily="34" charset="0"/>
              </a:rPr>
              <a:t>Physical development</a:t>
            </a:r>
          </a:p>
        </p:txBody>
      </p:sp>
    </p:spTree>
    <p:extLst>
      <p:ext uri="{BB962C8B-B14F-4D97-AF65-F5344CB8AC3E}">
        <p14:creationId xmlns:p14="http://schemas.microsoft.com/office/powerpoint/2010/main" val="2014736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Physical Development</a:t>
            </a:r>
          </a:p>
        </p:txBody>
      </p:sp>
      <p:sp>
        <p:nvSpPr>
          <p:cNvPr id="3" name="Content Placeholder 2"/>
          <p:cNvSpPr>
            <a:spLocks noGrp="1"/>
          </p:cNvSpPr>
          <p:nvPr>
            <p:ph idx="1"/>
          </p:nvPr>
        </p:nvSpPr>
        <p:spPr/>
        <p:txBody>
          <a:bodyPr>
            <a:normAutofit lnSpcReduction="10000"/>
          </a:bodyPr>
          <a:lstStyle/>
          <a:p>
            <a:r>
              <a:rPr lang="en-GB" dirty="0">
                <a:latin typeface="Century Gothic" panose="020B0502020202020204" pitchFamily="34" charset="0"/>
              </a:rPr>
              <a:t>PE lessons</a:t>
            </a:r>
          </a:p>
          <a:p>
            <a:endParaRPr lang="en-GB" dirty="0">
              <a:latin typeface="Century Gothic" panose="020B0502020202020204" pitchFamily="34" charset="0"/>
            </a:endParaRPr>
          </a:p>
          <a:p>
            <a:r>
              <a:rPr lang="en-GB" dirty="0">
                <a:latin typeface="Century Gothic" panose="020B0502020202020204" pitchFamily="34" charset="0"/>
              </a:rPr>
              <a:t>Core strength, shoulders, arms, wrist, fingers</a:t>
            </a:r>
          </a:p>
          <a:p>
            <a:endParaRPr lang="en-GB" dirty="0">
              <a:latin typeface="Century Gothic" panose="020B0502020202020204" pitchFamily="34" charset="0"/>
            </a:endParaRPr>
          </a:p>
          <a:p>
            <a:r>
              <a:rPr lang="en-GB" dirty="0">
                <a:latin typeface="Century Gothic" panose="020B0502020202020204" pitchFamily="34" charset="0"/>
              </a:rPr>
              <a:t>Funky fingers activities</a:t>
            </a:r>
          </a:p>
          <a:p>
            <a:endParaRPr lang="en-GB" dirty="0">
              <a:latin typeface="Century Gothic" panose="020B0502020202020204" pitchFamily="34" charset="0"/>
            </a:endParaRPr>
          </a:p>
          <a:p>
            <a:r>
              <a:rPr lang="en-GB" dirty="0">
                <a:latin typeface="Century Gothic" panose="020B0502020202020204" pitchFamily="34" charset="0"/>
              </a:rPr>
              <a:t>Outdoor/nature time</a:t>
            </a:r>
          </a:p>
        </p:txBody>
      </p:sp>
      <p:pic>
        <p:nvPicPr>
          <p:cNvPr id="4" name="Picture 3" descr="Image result for children tree cartoon">
            <a:hlinkClick r:id="rId2" tgtFrame="&quot;_blank&quot;"/>
          </p:cNvPr>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6084168" y="3717032"/>
            <a:ext cx="2626221" cy="2564507"/>
          </a:xfrm>
          <a:prstGeom prst="rect">
            <a:avLst/>
          </a:prstGeom>
          <a:noFill/>
          <a:ln>
            <a:noFill/>
          </a:ln>
        </p:spPr>
      </p:pic>
    </p:spTree>
    <p:extLst>
      <p:ext uri="{BB962C8B-B14F-4D97-AF65-F5344CB8AC3E}">
        <p14:creationId xmlns:p14="http://schemas.microsoft.com/office/powerpoint/2010/main" val="3740685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197A2-7BC6-4CA1-ADC2-F8DCEE1713A9}"/>
              </a:ext>
            </a:extLst>
          </p:cNvPr>
          <p:cNvSpPr>
            <a:spLocks noGrp="1"/>
          </p:cNvSpPr>
          <p:nvPr>
            <p:ph type="title"/>
          </p:nvPr>
        </p:nvSpPr>
        <p:spPr/>
        <p:txBody>
          <a:bodyPr/>
          <a:lstStyle/>
          <a:p>
            <a:r>
              <a:rPr lang="en-GB" u="sng" dirty="0"/>
              <a:t>Nature school</a:t>
            </a:r>
          </a:p>
        </p:txBody>
      </p:sp>
      <p:sp>
        <p:nvSpPr>
          <p:cNvPr id="3" name="Content Placeholder 2">
            <a:extLst>
              <a:ext uri="{FF2B5EF4-FFF2-40B4-BE49-F238E27FC236}">
                <a16:creationId xmlns:a16="http://schemas.microsoft.com/office/drawing/2014/main" id="{9CC60C7A-3B4B-4A58-9521-658B229BF23F}"/>
              </a:ext>
            </a:extLst>
          </p:cNvPr>
          <p:cNvSpPr>
            <a:spLocks noGrp="1"/>
          </p:cNvSpPr>
          <p:nvPr>
            <p:ph idx="1"/>
          </p:nvPr>
        </p:nvSpPr>
        <p:spPr/>
        <p:txBody>
          <a:bodyPr/>
          <a:lstStyle/>
          <a:p>
            <a:r>
              <a:rPr lang="en-GB" dirty="0"/>
              <a:t>Wellies to be brought in and left in the classroom (for nature school and water play)</a:t>
            </a:r>
          </a:p>
          <a:p>
            <a:endParaRPr lang="en-GB" dirty="0"/>
          </a:p>
          <a:p>
            <a:r>
              <a:rPr lang="en-GB" dirty="0"/>
              <a:t>Long sleeved top and trousers</a:t>
            </a:r>
          </a:p>
          <a:p>
            <a:endParaRPr lang="en-GB" dirty="0"/>
          </a:p>
          <a:p>
            <a:r>
              <a:rPr lang="en-GB" dirty="0"/>
              <a:t>In the winter months a insulated all in one suit would be ideal!</a:t>
            </a:r>
          </a:p>
        </p:txBody>
      </p:sp>
      <p:pic>
        <p:nvPicPr>
          <p:cNvPr id="4" name="Picture 3" descr="Image result for children tree cartoon">
            <a:hlinkClick r:id="rId2" tgtFrame="&quot;_blank&quot;"/>
            <a:extLst>
              <a:ext uri="{FF2B5EF4-FFF2-40B4-BE49-F238E27FC236}">
                <a16:creationId xmlns:a16="http://schemas.microsoft.com/office/drawing/2014/main" id="{7CE58934-57C6-445E-AE5C-A123E86BB233}"/>
              </a:ext>
            </a:extLst>
          </p:cNvPr>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251520" y="132212"/>
            <a:ext cx="1258069" cy="1268363"/>
          </a:xfrm>
          <a:prstGeom prst="rect">
            <a:avLst/>
          </a:prstGeom>
          <a:noFill/>
          <a:ln>
            <a:noFill/>
          </a:ln>
        </p:spPr>
      </p:pic>
      <p:pic>
        <p:nvPicPr>
          <p:cNvPr id="5" name="Picture 4" descr="Image result for children tree cartoon">
            <a:hlinkClick r:id="rId2" tgtFrame="&quot;_blank&quot;"/>
            <a:extLst>
              <a:ext uri="{FF2B5EF4-FFF2-40B4-BE49-F238E27FC236}">
                <a16:creationId xmlns:a16="http://schemas.microsoft.com/office/drawing/2014/main" id="{335F9D69-2356-4C8F-B955-948453584E2B}"/>
              </a:ext>
            </a:extLst>
          </p:cNvPr>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634411" y="92076"/>
            <a:ext cx="1258069" cy="1268363"/>
          </a:xfrm>
          <a:prstGeom prst="rect">
            <a:avLst/>
          </a:prstGeom>
          <a:noFill/>
          <a:ln>
            <a:noFill/>
          </a:ln>
        </p:spPr>
      </p:pic>
    </p:spTree>
    <p:extLst>
      <p:ext uri="{BB962C8B-B14F-4D97-AF65-F5344CB8AC3E}">
        <p14:creationId xmlns:p14="http://schemas.microsoft.com/office/powerpoint/2010/main" val="3054985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entury Gothic" panose="020B0502020202020204" pitchFamily="34" charset="0"/>
              </a:rPr>
              <a:t>Tapestry</a:t>
            </a:r>
          </a:p>
        </p:txBody>
      </p:sp>
      <p:sp>
        <p:nvSpPr>
          <p:cNvPr id="3" name="Content Placeholder 2"/>
          <p:cNvSpPr>
            <a:spLocks noGrp="1"/>
          </p:cNvSpPr>
          <p:nvPr>
            <p:ph idx="1"/>
          </p:nvPr>
        </p:nvSpPr>
        <p:spPr/>
        <p:txBody>
          <a:bodyPr>
            <a:normAutofit fontScale="77500" lnSpcReduction="20000"/>
          </a:bodyPr>
          <a:lstStyle/>
          <a:p>
            <a:r>
              <a:rPr lang="en-GB" dirty="0">
                <a:latin typeface="Century Gothic" panose="020B0502020202020204" pitchFamily="34" charset="0"/>
              </a:rPr>
              <a:t>Online learning journey.</a:t>
            </a:r>
          </a:p>
          <a:p>
            <a:endParaRPr lang="en-GB" dirty="0">
              <a:latin typeface="Century Gothic" panose="020B0502020202020204" pitchFamily="34" charset="0"/>
            </a:endParaRPr>
          </a:p>
          <a:p>
            <a:r>
              <a:rPr lang="en-GB" dirty="0">
                <a:latin typeface="Century Gothic" panose="020B0502020202020204" pitchFamily="34" charset="0"/>
              </a:rPr>
              <a:t>Teachers will upload significant observations of the children in school</a:t>
            </a:r>
          </a:p>
          <a:p>
            <a:endParaRPr lang="en-GB" dirty="0">
              <a:latin typeface="Century Gothic" panose="020B0502020202020204" pitchFamily="34" charset="0"/>
            </a:endParaRPr>
          </a:p>
          <a:p>
            <a:r>
              <a:rPr lang="en-GB" dirty="0">
                <a:latin typeface="Century Gothic" panose="020B0502020202020204" pitchFamily="34" charset="0"/>
              </a:rPr>
              <a:t>Parents can upload photographs from home and teachers will link this to the areas of learning.</a:t>
            </a:r>
          </a:p>
          <a:p>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a:p>
            <a:r>
              <a:rPr lang="en-GB" dirty="0">
                <a:latin typeface="Century Gothic" panose="020B0502020202020204" pitchFamily="34" charset="0"/>
              </a:rPr>
              <a:t>Email addresses required for account to be set up</a:t>
            </a:r>
          </a:p>
        </p:txBody>
      </p:sp>
      <p:pic>
        <p:nvPicPr>
          <p:cNvPr id="1026" name="Picture 2" descr="Image result for tapestry learning journal">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6336" y="18928"/>
            <a:ext cx="1538409" cy="153840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tapestry learning journal">
            <a:hlinkClick r:id="rId2"/>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29699"/>
            <a:ext cx="1475656" cy="1475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62151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entury Gothic" panose="020B0502020202020204" pitchFamily="34" charset="0"/>
              </a:rPr>
              <a:t>Homework</a:t>
            </a:r>
          </a:p>
        </p:txBody>
      </p:sp>
      <p:sp>
        <p:nvSpPr>
          <p:cNvPr id="3" name="Content Placeholder 2"/>
          <p:cNvSpPr>
            <a:spLocks noGrp="1"/>
          </p:cNvSpPr>
          <p:nvPr>
            <p:ph idx="1"/>
          </p:nvPr>
        </p:nvSpPr>
        <p:spPr>
          <a:xfrm>
            <a:off x="457200" y="1600200"/>
            <a:ext cx="8229600" cy="4781128"/>
          </a:xfrm>
        </p:spPr>
        <p:txBody>
          <a:bodyPr>
            <a:normAutofit/>
          </a:bodyPr>
          <a:lstStyle/>
          <a:p>
            <a:endParaRPr lang="en-GB" dirty="0"/>
          </a:p>
          <a:p>
            <a:r>
              <a:rPr lang="en-GB" dirty="0"/>
              <a:t>Activities will be based on need of the children</a:t>
            </a:r>
          </a:p>
          <a:p>
            <a:endParaRPr lang="en-GB" dirty="0"/>
          </a:p>
          <a:p>
            <a:r>
              <a:rPr lang="en-GB" dirty="0"/>
              <a:t>Will mostly focus on the letters that have been learnt in phonics that week</a:t>
            </a:r>
          </a:p>
        </p:txBody>
      </p:sp>
      <p:pic>
        <p:nvPicPr>
          <p:cNvPr id="4" name="Picture 3" descr="Image result for homework cartoon">
            <a:hlinkClick r:id="rId2" tgtFrame="&quot;_blank&quot;"/>
          </p:cNvPr>
          <p:cNvPicPr/>
          <p:nvPr/>
        </p:nvPicPr>
        <p:blipFill rotWithShape="1">
          <a:blip r:embed="rId3" cstate="print">
            <a:extLst>
              <a:ext uri="{BEBA8EAE-BF5A-486C-A8C5-ECC9F3942E4B}">
                <a14:imgProps xmlns:a14="http://schemas.microsoft.com/office/drawing/2010/main">
                  <a14:imgLayer r:embed="rId4">
                    <a14:imgEffect>
                      <a14:backgroundRemoval t="9914" b="100000" l="2344" r="98438"/>
                    </a14:imgEffect>
                  </a14:imgLayer>
                </a14:imgProps>
              </a:ext>
              <a:ext uri="{28A0092B-C50C-407E-A947-70E740481C1C}">
                <a14:useLocalDpi xmlns:a14="http://schemas.microsoft.com/office/drawing/2010/main" val="0"/>
              </a:ext>
            </a:extLst>
          </a:blip>
          <a:srcRect l="6652" t="9175" r="2225" b="7798"/>
          <a:stretch/>
        </p:blipFill>
        <p:spPr bwMode="auto">
          <a:xfrm>
            <a:off x="611560" y="189954"/>
            <a:ext cx="1872208" cy="1266329"/>
          </a:xfrm>
          <a:prstGeom prst="rect">
            <a:avLst/>
          </a:prstGeom>
          <a:noFill/>
          <a:ln>
            <a:noFill/>
          </a:ln>
          <a:extLst>
            <a:ext uri="{53640926-AAD7-44D8-BBD7-CCE9431645EC}">
              <a14:shadowObscured xmlns:a14="http://schemas.microsoft.com/office/drawing/2010/main"/>
            </a:ext>
          </a:extLst>
        </p:spPr>
      </p:pic>
      <p:pic>
        <p:nvPicPr>
          <p:cNvPr id="5" name="Picture 4" descr="Image result for homework cartoon">
            <a:hlinkClick r:id="rId5" tgtFrame="&quot;_blank&quot;"/>
          </p:cNvPr>
          <p:cNvPicPr/>
          <p:nvPr/>
        </p:nvPicPr>
        <p:blipFill>
          <a:blip r:embed="rId6" cstate="print">
            <a:extLst>
              <a:ext uri="{BEBA8EAE-BF5A-486C-A8C5-ECC9F3942E4B}">
                <a14:imgProps xmlns:a14="http://schemas.microsoft.com/office/drawing/2010/main">
                  <a14:imgLayer r:embed="rId7">
                    <a14:imgEffect>
                      <a14:backgroundRemoval t="0" b="100000" l="434" r="100000"/>
                    </a14:imgEffect>
                  </a14:imgLayer>
                </a14:imgProps>
              </a:ext>
              <a:ext uri="{28A0092B-C50C-407E-A947-70E740481C1C}">
                <a14:useLocalDpi xmlns:a14="http://schemas.microsoft.com/office/drawing/2010/main" val="0"/>
              </a:ext>
            </a:extLst>
          </a:blip>
          <a:srcRect/>
          <a:stretch>
            <a:fillRect/>
          </a:stretch>
        </p:blipFill>
        <p:spPr bwMode="auto">
          <a:xfrm>
            <a:off x="7164288" y="247711"/>
            <a:ext cx="1282452" cy="1150814"/>
          </a:xfrm>
          <a:prstGeom prst="rect">
            <a:avLst/>
          </a:prstGeom>
          <a:noFill/>
          <a:ln>
            <a:noFill/>
          </a:ln>
        </p:spPr>
      </p:pic>
    </p:spTree>
    <p:extLst>
      <p:ext uri="{BB962C8B-B14F-4D97-AF65-F5344CB8AC3E}">
        <p14:creationId xmlns:p14="http://schemas.microsoft.com/office/powerpoint/2010/main" val="2737314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FFBF2-C510-4FB7-9DA6-043AFF43C62F}"/>
              </a:ext>
            </a:extLst>
          </p:cNvPr>
          <p:cNvSpPr>
            <a:spLocks noGrp="1"/>
          </p:cNvSpPr>
          <p:nvPr>
            <p:ph type="title"/>
          </p:nvPr>
        </p:nvSpPr>
        <p:spPr/>
        <p:txBody>
          <a:bodyPr/>
          <a:lstStyle/>
          <a:p>
            <a:r>
              <a:rPr lang="en-GB" u="sng" dirty="0"/>
              <a:t>Parent and teacher communication </a:t>
            </a:r>
          </a:p>
        </p:txBody>
      </p:sp>
      <p:sp>
        <p:nvSpPr>
          <p:cNvPr id="3" name="Content Placeholder 2">
            <a:extLst>
              <a:ext uri="{FF2B5EF4-FFF2-40B4-BE49-F238E27FC236}">
                <a16:creationId xmlns:a16="http://schemas.microsoft.com/office/drawing/2014/main" id="{1CB66A40-8A9C-46B8-BF55-4CAE2DF186B0}"/>
              </a:ext>
            </a:extLst>
          </p:cNvPr>
          <p:cNvSpPr>
            <a:spLocks noGrp="1"/>
          </p:cNvSpPr>
          <p:nvPr>
            <p:ph idx="1"/>
          </p:nvPr>
        </p:nvSpPr>
        <p:spPr/>
        <p:txBody>
          <a:bodyPr>
            <a:normAutofit fontScale="92500"/>
          </a:bodyPr>
          <a:lstStyle/>
          <a:p>
            <a:pPr>
              <a:defRPr/>
            </a:pPr>
            <a:r>
              <a:rPr lang="en-GB" dirty="0"/>
              <a:t>Valuable and essential. Always come to us first. </a:t>
            </a:r>
          </a:p>
          <a:p>
            <a:pPr>
              <a:defRPr/>
            </a:pPr>
            <a:endParaRPr lang="en-GB" dirty="0"/>
          </a:p>
          <a:p>
            <a:pPr>
              <a:defRPr/>
            </a:pPr>
            <a:r>
              <a:rPr lang="en-GB" dirty="0"/>
              <a:t>Appointments can be made through the office.</a:t>
            </a:r>
          </a:p>
          <a:p>
            <a:pPr>
              <a:defRPr/>
            </a:pPr>
            <a:endParaRPr lang="en-GB" dirty="0"/>
          </a:p>
          <a:p>
            <a:pPr>
              <a:defRPr/>
            </a:pPr>
            <a:r>
              <a:rPr lang="en-GB" dirty="0"/>
              <a:t>Reading diaries.</a:t>
            </a:r>
          </a:p>
          <a:p>
            <a:pPr>
              <a:defRPr/>
            </a:pPr>
            <a:endParaRPr lang="en-GB" dirty="0"/>
          </a:p>
          <a:p>
            <a:pPr>
              <a:defRPr/>
            </a:pPr>
            <a:r>
              <a:rPr lang="en-GB" dirty="0"/>
              <a:t>After school.</a:t>
            </a:r>
          </a:p>
          <a:p>
            <a:endParaRPr lang="en-GB" dirty="0"/>
          </a:p>
        </p:txBody>
      </p:sp>
    </p:spTree>
    <p:extLst>
      <p:ext uri="{BB962C8B-B14F-4D97-AF65-F5344CB8AC3E}">
        <p14:creationId xmlns:p14="http://schemas.microsoft.com/office/powerpoint/2010/main" val="2491637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entury Gothic" panose="020B0502020202020204" pitchFamily="34" charset="0"/>
              </a:rPr>
              <a:t>And Finally…</a:t>
            </a:r>
          </a:p>
        </p:txBody>
      </p:sp>
      <p:sp>
        <p:nvSpPr>
          <p:cNvPr id="3" name="Content Placeholder 2"/>
          <p:cNvSpPr>
            <a:spLocks noGrp="1"/>
          </p:cNvSpPr>
          <p:nvPr>
            <p:ph idx="1"/>
          </p:nvPr>
        </p:nvSpPr>
        <p:spPr/>
        <p:txBody>
          <a:bodyPr>
            <a:normAutofit/>
          </a:bodyPr>
          <a:lstStyle/>
          <a:p>
            <a:r>
              <a:rPr lang="en-GB" dirty="0">
                <a:latin typeface="Century Gothic" panose="020B0502020202020204" pitchFamily="34" charset="0"/>
              </a:rPr>
              <a:t>The support the children receive at home is crucial to your child’s development.</a:t>
            </a:r>
          </a:p>
          <a:p>
            <a:endParaRPr lang="en-GB" dirty="0">
              <a:latin typeface="Century Gothic" panose="020B0502020202020204" pitchFamily="34" charset="0"/>
            </a:endParaRPr>
          </a:p>
          <a:p>
            <a:r>
              <a:rPr lang="en-GB" dirty="0">
                <a:latin typeface="Century Gothic" panose="020B0502020202020204" pitchFamily="34" charset="0"/>
              </a:rPr>
              <a:t> We are looking forward to a fantastic year with your children!</a:t>
            </a:r>
          </a:p>
          <a:p>
            <a:endParaRPr lang="en-GB" dirty="0">
              <a:latin typeface="Century Gothic" panose="020B0502020202020204" pitchFamily="34" charset="0"/>
            </a:endParaRPr>
          </a:p>
        </p:txBody>
      </p:sp>
      <p:pic>
        <p:nvPicPr>
          <p:cNvPr id="4" name="Picture 3" descr="Image result for happy children cartoon">
            <a:hlinkClick r:id="rId2" tgtFrame="&quot;_blank&quot;"/>
          </p:cNvPr>
          <p:cNvPicPr/>
          <p:nvPr/>
        </p:nvPicPr>
        <p:blipFill rotWithShape="1">
          <a:blip r:embed="rId3" cstate="print">
            <a:extLst>
              <a:ext uri="{BEBA8EAE-BF5A-486C-A8C5-ECC9F3942E4B}">
                <a14:imgProps xmlns:a14="http://schemas.microsoft.com/office/drawing/2010/main">
                  <a14:imgLayer r:embed="rId4">
                    <a14:imgEffect>
                      <a14:backgroundRemoval t="0" b="89965" l="0" r="100000">
                        <a14:foregroundMark x1="68077" y1="77013" x2="68077" y2="77013"/>
                        <a14:foregroundMark x1="69462" y1="80047" x2="69462" y2="80047"/>
                        <a14:foregroundMark x1="71077" y1="80047" x2="71077" y2="80047"/>
                        <a14:foregroundMark x1="64769" y1="77946" x2="64769" y2="77946"/>
                        <a14:foregroundMark x1="96308" y1="67911" x2="96308" y2="67911"/>
                        <a14:foregroundMark x1="97000" y1="72462" x2="97000" y2="72462"/>
                        <a14:foregroundMark x1="98000" y1="71412" x2="98000" y2="71412"/>
                        <a14:foregroundMark x1="97000" y1="63944" x2="97000" y2="63944"/>
                        <a14:foregroundMark x1="95692" y1="63944" x2="95692" y2="63944"/>
                        <a14:foregroundMark x1="67462" y1="80047" x2="67462" y2="80047"/>
                        <a14:foregroundMark x1="70462" y1="76429" x2="70462" y2="76429"/>
                        <a14:foregroundMark x1="72769" y1="78996" x2="72769" y2="78996"/>
                        <a14:foregroundMark x1="65462" y1="76429" x2="65462" y2="76429"/>
                      </a14:backgroundRemoval>
                    </a14:imgEffect>
                  </a14:imgLayer>
                </a14:imgProps>
              </a:ext>
              <a:ext uri="{28A0092B-C50C-407E-A947-70E740481C1C}">
                <a14:useLocalDpi xmlns:a14="http://schemas.microsoft.com/office/drawing/2010/main" val="0"/>
              </a:ext>
            </a:extLst>
          </a:blip>
          <a:srcRect l="29236" b="14959"/>
          <a:stretch/>
        </p:blipFill>
        <p:spPr bwMode="auto">
          <a:xfrm>
            <a:off x="427584" y="116632"/>
            <a:ext cx="1656184" cy="1250776"/>
          </a:xfrm>
          <a:prstGeom prst="rect">
            <a:avLst/>
          </a:prstGeom>
          <a:noFill/>
          <a:ln>
            <a:noFill/>
          </a:ln>
          <a:extLst>
            <a:ext uri="{53640926-AAD7-44D8-BBD7-CCE9431645EC}">
              <a14:shadowObscured xmlns:a14="http://schemas.microsoft.com/office/drawing/2010/main"/>
            </a:ext>
          </a:extLst>
        </p:spPr>
      </p:pic>
      <p:pic>
        <p:nvPicPr>
          <p:cNvPr id="5" name="Picture 4" descr="Image result for children cartoon">
            <a:hlinkClick r:id="rId5" tgtFrame="&quot;_blank&quot;"/>
          </p:cNvPr>
          <p:cNvPicPr/>
          <p:nvPr/>
        </p:nvPicPr>
        <p:blipFill>
          <a:blip r:embed="rId6" cstate="print">
            <a:extLst>
              <a:ext uri="{BEBA8EAE-BF5A-486C-A8C5-ECC9F3942E4B}">
                <a14:imgProps xmlns:a14="http://schemas.microsoft.com/office/drawing/2010/main">
                  <a14:imgLayer r:embed="rId7">
                    <a14:imgEffect>
                      <a14:backgroundRemoval t="0" b="94961" l="0" r="100000"/>
                    </a14:imgEffect>
                  </a14:imgLayer>
                </a14:imgProps>
              </a:ext>
              <a:ext uri="{28A0092B-C50C-407E-A947-70E740481C1C}">
                <a14:useLocalDpi xmlns:a14="http://schemas.microsoft.com/office/drawing/2010/main" val="0"/>
              </a:ext>
            </a:extLst>
          </a:blip>
          <a:srcRect/>
          <a:stretch>
            <a:fillRect/>
          </a:stretch>
        </p:blipFill>
        <p:spPr bwMode="auto">
          <a:xfrm>
            <a:off x="7020272" y="116632"/>
            <a:ext cx="1774825" cy="1409700"/>
          </a:xfrm>
          <a:prstGeom prst="rect">
            <a:avLst/>
          </a:prstGeom>
          <a:noFill/>
          <a:ln>
            <a:noFill/>
          </a:ln>
        </p:spPr>
      </p:pic>
    </p:spTree>
    <p:extLst>
      <p:ext uri="{BB962C8B-B14F-4D97-AF65-F5344CB8AC3E}">
        <p14:creationId xmlns:p14="http://schemas.microsoft.com/office/powerpoint/2010/main" val="2121067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1246</TotalTime>
  <Words>658</Words>
  <Application>Microsoft Office PowerPoint</Application>
  <PresentationFormat>On-screen Show (4:3)</PresentationFormat>
  <Paragraphs>112</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Century Gothic</vt:lpstr>
      <vt:lpstr>Office Theme</vt:lpstr>
      <vt:lpstr>PowerPoint Presentation</vt:lpstr>
      <vt:lpstr>Settling in</vt:lpstr>
      <vt:lpstr>Ready, Respectful, Safe</vt:lpstr>
      <vt:lpstr>Reminders</vt:lpstr>
      <vt:lpstr>Attendance/ The school day</vt:lpstr>
      <vt:lpstr>School Street</vt:lpstr>
      <vt:lpstr>Timetable and organisation</vt:lpstr>
      <vt:lpstr>All about me</vt:lpstr>
      <vt:lpstr>The EYFS curriculum </vt:lpstr>
      <vt:lpstr>Prime areas of learning</vt:lpstr>
      <vt:lpstr>Physical Development</vt:lpstr>
      <vt:lpstr>Nature school</vt:lpstr>
      <vt:lpstr>Tapestry</vt:lpstr>
      <vt:lpstr>Homework</vt:lpstr>
      <vt:lpstr>Parent and teacher communication </vt:lpstr>
      <vt:lpstr>And Finally…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Mrs Probert</cp:lastModifiedBy>
  <cp:revision>45</cp:revision>
  <cp:lastPrinted>2018-09-19T16:07:18Z</cp:lastPrinted>
  <dcterms:created xsi:type="dcterms:W3CDTF">2017-09-17T09:48:03Z</dcterms:created>
  <dcterms:modified xsi:type="dcterms:W3CDTF">2026-09-07T14:12:14Z</dcterms:modified>
</cp:coreProperties>
</file>