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72" r:id="rId4"/>
    <p:sldId id="275" r:id="rId5"/>
    <p:sldId id="273" r:id="rId6"/>
    <p:sldId id="274" r:id="rId7"/>
    <p:sldId id="259" r:id="rId8"/>
    <p:sldId id="260" r:id="rId9"/>
    <p:sldId id="258" r:id="rId10"/>
    <p:sldId id="277" r:id="rId11"/>
    <p:sldId id="271" r:id="rId12"/>
    <p:sldId id="264" r:id="rId13"/>
    <p:sldId id="276" r:id="rId14"/>
    <p:sldId id="266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4660"/>
  </p:normalViewPr>
  <p:slideViewPr>
    <p:cSldViewPr>
      <p:cViewPr varScale="1">
        <p:scale>
          <a:sx n="85" d="100"/>
          <a:sy n="85" d="100"/>
        </p:scale>
        <p:origin x="114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1762C0-5B60-4661-A1D9-C5FA9C5E5AE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2A0F58-C05B-4F65-B1C6-8727D8A1A0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9006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43177F-11C6-4458-A6BF-674646E8B7F3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3650B2-C24D-47CD-9C7A-30A4479AD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864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061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134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358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408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466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855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047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692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7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839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510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CB85-A04A-41A6-9A7F-D2A20C35F6B9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E96F6-E991-481E-997A-6B427D483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003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iXlvjv-avWAhULXBoKHY9AAIoQjRwIBw&amp;url=http://www.how-to-draw-cartoons-online.com/cartoon-rainbow.html&amp;psig=AFQjCNH0ZUw3_kxpw33RDYsYi5tCkpWUmg&amp;ust=1505728451385293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s://www.google.co.uk/url?sa=i&amp;rct=j&amp;q=&amp;esrc=s&amp;source=images&amp;cd=&amp;cad=rja&amp;uact=8&amp;ved=2ahUKEwik2tue8sjkAhVTAGMBHfUhAd0QjRx6BAgBEAQ&amp;url=https://www.123rf.com/stock-photo/water_bottle_cartoon.html&amp;psig=AOvVaw05A5SQ2UCQdwn63Cd-jgmF&amp;ust=1568295505220706" TargetMode="External"/><Relationship Id="rId7" Type="http://schemas.openxmlformats.org/officeDocument/2006/relationships/hyperlink" Target="https://www.amazon.co.uk/Jewellery-Against-Warning-Safety-Foamex/dp/B00EVC1G1A" TargetMode="External"/><Relationship Id="rId2" Type="http://schemas.openxmlformats.org/officeDocument/2006/relationships/hyperlink" Target="https://www.google.co.uk/url?sa=i&amp;rct=j&amp;q=&amp;esrc=s&amp;source=images&amp;cd=&amp;cad=rja&amp;uact=8&amp;ved=2ahUKEwjnovWZ8sjkAhVeDmMBHYwlDD4QjRx6BAgBEAQ&amp;url=https://www.123rf.com/photo_57271242_smiling-water-plastic-bottle-cartoon-mascot-character-giving-a-thumb-up.html&amp;psig=AOvVaw05A5SQ2UCQdwn63Cd-jgmF&amp;ust=156829550522070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rct=j&amp;q=&amp;esrc=s&amp;source=images&amp;cd=&amp;cad=rja&amp;uact=8&amp;ved=2ahUKEwjEgoG68sjkAhUFxYUKHYEEB_EQjRx6BAgBEAQ&amp;url=https://centralkaratela.com/2016/06/06/jewelry-policy/&amp;psig=AOvVaw0AFTBWqkYjEPNzn2q8cGWt&amp;ust=1568295571278146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3.jpeg"/><Relationship Id="rId10" Type="http://schemas.openxmlformats.org/officeDocument/2006/relationships/hyperlink" Target="https://www.google.co.uk/url?sa=i&amp;rct=j&amp;q=&amp;esrc=s&amp;source=images&amp;cd=&amp;cad=rja&amp;uact=8&amp;ved=2ahUKEwiB9bXh8sjkAhVGdhoKHYA6CxoQjRx6BAgBEAQ&amp;url=https://www.kidspot.com.au/school/stuff-for-school/school-supplies/teach-your-child-to-tie-shoe-laces/news-story/c3fff04ca27ae25ff6d189610644c7be&amp;psig=AOvVaw06f031pf2KAqPBBvIhNMe4&amp;ust=1568295646534036" TargetMode="External"/><Relationship Id="rId4" Type="http://schemas.openxmlformats.org/officeDocument/2006/relationships/hyperlink" Target="https://www.google.co.uk/url?sa=i&amp;rct=j&amp;q=&amp;esrc=s&amp;source=images&amp;cd=&amp;ved=2ahUKEwjf-NKk8sjkAhXJxIUKHQvyDNsQjRx6BAgBEAQ&amp;url=https://www.istockphoto.com/illustrations/cartoon-water-bottle-pictures&amp;psig=AOvVaw05A5SQ2UCQdwn63Cd-jgmF&amp;ust=1568295505220706" TargetMode="External"/><Relationship Id="rId9" Type="http://schemas.openxmlformats.org/officeDocument/2006/relationships/hyperlink" Target="http://www.google.co.uk/url?sa=i&amp;rct=j&amp;q=&amp;esrc=s&amp;source=images&amp;cd=&amp;ved=2ahUKEwjn9e_Z8sjkAhUBWBoKHbVfAOsQjRx6BAgBEAQ&amp;url=http://mentalfloss.com/article/565286/how-to-tie-shoes-with-cheerio-method&amp;psig=AOvVaw06f031pf2KAqPBBvIhNMe4&amp;ust=1568295646534036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google.co.uk/url?sa=i&amp;rct=j&amp;q=&amp;esrc=s&amp;source=images&amp;cd=&amp;cad=rja&amp;uact=8&amp;ved=0ahUKEwjVvcap_KvWAhWMChoKHYApBJcQjRwIBw&amp;url=https://www.pinterest.com/curiousjean/permaculture-for-kids/&amp;psig=AFQjCNFFbHrPci2a-qxylkHgBEkJXmLE1Q&amp;ust=1505729043653446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google.co.uk/url?sa=i&amp;rct=j&amp;q=&amp;esrc=s&amp;source=images&amp;cd=&amp;cad=rja&amp;uact=8&amp;ved=0ahUKEwjVvcap_KvWAhWMChoKHYApBJcQjRwIBw&amp;url=https://www.pinterest.com/curiousjean/permaculture-for-kids/&amp;psig=AFQjCNFFbHrPci2a-qxylkHgBEkJXmLE1Q&amp;ust=1505729043653446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google.co.uk/url?sa=i&amp;rct=j&amp;q=&amp;esrc=s&amp;source=images&amp;cd=&amp;cad=rja&amp;uact=8&amp;ved=2ahUKEwjDueas_8bdAhUHJcAKHTL-CPcQjRx6BAgBEAU&amp;url=https://www.amazon.co.uk/The-Foundation-Stage-Forum-Ltd/dp/B017O36ZZE&amp;psig=AOvVaw1u_kyTuZll5QNiSx0mOuT8&amp;ust=153744399519992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microsoft.com/office/2007/relationships/hdphoto" Target="../media/hdphoto4.wdp"/><Relationship Id="rId2" Type="http://schemas.openxmlformats.org/officeDocument/2006/relationships/hyperlink" Target="https://www.google.co.uk/url?sa=i&amp;rct=j&amp;q=&amp;esrc=s&amp;source=images&amp;cd=&amp;cad=rja&amp;uact=8&amp;ved=0ahUKEwiP_v2bh6zWAhXEWhoKHVhXC40QjRwIBw&amp;url=http://www.iwiwatches.com/blog.php/cartoon-image-of-doing-homework/&amp;psig=AFQjCNGQ1KUdlHHL9lLk--IDSPSUWLZlEg&amp;ust=1505732059341937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s://www.google.co.uk/url?sa=i&amp;rct=j&amp;q=&amp;esrc=s&amp;source=images&amp;cd=&amp;cad=rja&amp;uact=8&amp;ved=0ahUKEwjV2Y6-h6zWAhXB1hoKHbkZCYUQjRwIBw&amp;url=https://www.123rf.com/stock-photo/homework_cartoon.html&amp;psig=AFQjCNGQ1KUdlHHL9lLk--IDSPSUWLZlEg&amp;ust=1505732059341937" TargetMode="Externa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microsoft.com/office/2007/relationships/hdphoto" Target="../media/hdphoto6.wdp"/><Relationship Id="rId2" Type="http://schemas.openxmlformats.org/officeDocument/2006/relationships/hyperlink" Target="https://www.google.co.uk/url?sa=i&amp;rct=j&amp;q=&amp;esrc=s&amp;source=images&amp;cd=&amp;cad=rja&amp;uact=8&amp;ved=0ahUKEwiQyoq2i6zWAhWCURoKHTM8BZMQjRwIBw&amp;url=https://www.dreamstime.com/royalty-free-stock-images-happy-children-cartoon-illustration-image30938789&amp;psig=AFQjCNFRiVP2RzgH4W-tpj8anYYfpIehOw&amp;ust=150573306300461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hyperlink" Target="https://www.google.co.uk/url?sa=i&amp;rct=j&amp;q=&amp;esrc=s&amp;source=images&amp;cd=&amp;cad=rja&amp;uact=8&amp;ved=0ahUKEwiVzpb5i6zWAhUIOxoKHafCDIQQjRwIBw&amp;url=https://www.colourbox.com/vector/cartoon-children-sitting-on-rainbow-vector-9783134&amp;psig=AFQjCNHCPmnmuSS5817AaJsqdZ3afZx3fA&amp;ust=1505733331559136" TargetMode="External"/><Relationship Id="rId4" Type="http://schemas.microsoft.com/office/2007/relationships/hdphoto" Target="../media/hdphoto5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567" y="260648"/>
            <a:ext cx="8568952" cy="144016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70022" y="2132856"/>
            <a:ext cx="656654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Curriculum evening </a:t>
            </a:r>
          </a:p>
          <a:p>
            <a:pPr algn="ctr"/>
            <a:r>
              <a:rPr lang="en-US" sz="60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2025-2026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5919" y="4941167"/>
            <a:ext cx="6172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Teaching and learning information for parents </a:t>
            </a:r>
          </a:p>
        </p:txBody>
      </p:sp>
      <p:pic>
        <p:nvPicPr>
          <p:cNvPr id="8" name="Picture 7" descr="Image result for rainbow cartoon">
            <a:hlinkClick r:id="rId3" tgtFrame="&quot;_blank&quot;"/>
          </p:cNvPr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8958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00" t="10442" r="10353" b="38960"/>
          <a:stretch/>
        </p:blipFill>
        <p:spPr bwMode="auto">
          <a:xfrm>
            <a:off x="216783" y="5566855"/>
            <a:ext cx="1866900" cy="914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Image result for rainbow cartoon">
            <a:hlinkClick r:id="rId3" tgtFrame="&quot;_blank&quot;"/>
          </p:cNvPr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8958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00" t="10442" r="10353" b="38960"/>
          <a:stretch/>
        </p:blipFill>
        <p:spPr bwMode="auto">
          <a:xfrm>
            <a:off x="7164288" y="5541331"/>
            <a:ext cx="1866900" cy="914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50911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b="1" u="sng" dirty="0">
                <a:latin typeface="Century Gothic" panose="020B0502020202020204" pitchFamily="34" charset="0"/>
              </a:rPr>
              <a:t>Settling 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Settling in</a:t>
            </a:r>
          </a:p>
          <a:p>
            <a:pPr>
              <a:lnSpc>
                <a:spcPct val="150000"/>
              </a:lnSpc>
            </a:pPr>
            <a:r>
              <a:rPr lang="en-US" altLang="en-US" sz="2300" dirty="0">
                <a:latin typeface="SassoonCRInfant" panose="02010503020300020003" pitchFamily="2" charset="0"/>
              </a:rPr>
              <a:t>Wednesday 3</a:t>
            </a:r>
            <a:r>
              <a:rPr lang="en-US" altLang="en-US" sz="2300" baseline="30000" dirty="0">
                <a:latin typeface="SassoonCRInfant" panose="02010503020300020003" pitchFamily="2" charset="0"/>
              </a:rPr>
              <a:t>rd</a:t>
            </a:r>
            <a:r>
              <a:rPr lang="en-US" altLang="en-US" sz="2300" dirty="0">
                <a:latin typeface="SassoonCRInfant" panose="02010503020300020003" pitchFamily="2" charset="0"/>
              </a:rPr>
              <a:t> </a:t>
            </a:r>
            <a:r>
              <a:rPr lang="en-US" altLang="en-US" sz="2300" b="1" dirty="0">
                <a:latin typeface="SassoonCRInfant" panose="02010503020300020003" pitchFamily="2" charset="0"/>
              </a:rPr>
              <a:t>9:30am-12pm</a:t>
            </a:r>
          </a:p>
          <a:p>
            <a:pPr>
              <a:lnSpc>
                <a:spcPct val="150000"/>
              </a:lnSpc>
            </a:pPr>
            <a:r>
              <a:rPr lang="en-US" altLang="en-US" sz="2300" dirty="0">
                <a:latin typeface="SassoonCRInfant" panose="02010503020300020003" pitchFamily="2" charset="0"/>
              </a:rPr>
              <a:t>Thursday 4</a:t>
            </a:r>
            <a:r>
              <a:rPr lang="en-US" altLang="en-US" sz="2300" baseline="30000" dirty="0">
                <a:latin typeface="SassoonCRInfant" panose="02010503020300020003" pitchFamily="2" charset="0"/>
              </a:rPr>
              <a:t>th</a:t>
            </a:r>
            <a:r>
              <a:rPr lang="en-US" altLang="en-US" sz="2300" dirty="0">
                <a:latin typeface="SassoonCRInfant" panose="02010503020300020003" pitchFamily="2" charset="0"/>
              </a:rPr>
              <a:t> </a:t>
            </a:r>
            <a:r>
              <a:rPr lang="en-US" altLang="en-US" sz="2300" b="1" dirty="0">
                <a:latin typeface="SassoonCRInfant" panose="02010503020300020003" pitchFamily="2" charset="0"/>
              </a:rPr>
              <a:t>8:50-1:30pm </a:t>
            </a:r>
            <a:r>
              <a:rPr lang="en-US" altLang="en-US" sz="2300" dirty="0">
                <a:latin typeface="SassoonCRInfant" panose="02010503020300020003" pitchFamily="2" charset="0"/>
              </a:rPr>
              <a:t>(children will stay for lunch)</a:t>
            </a:r>
          </a:p>
          <a:p>
            <a:pPr>
              <a:lnSpc>
                <a:spcPct val="150000"/>
              </a:lnSpc>
            </a:pPr>
            <a:r>
              <a:rPr lang="en-US" altLang="en-US" sz="2300" dirty="0">
                <a:latin typeface="SassoonCRInfant" panose="02010503020300020003" pitchFamily="2" charset="0"/>
              </a:rPr>
              <a:t>Friday 5</a:t>
            </a:r>
            <a:r>
              <a:rPr lang="en-US" altLang="en-US" sz="2300" baseline="30000" dirty="0">
                <a:latin typeface="SassoonCRInfant" panose="02010503020300020003" pitchFamily="2" charset="0"/>
              </a:rPr>
              <a:t>th</a:t>
            </a:r>
            <a:r>
              <a:rPr lang="en-US" altLang="en-US" sz="2300" dirty="0">
                <a:latin typeface="SassoonCRInfant" panose="02010503020300020003" pitchFamily="2" charset="0"/>
              </a:rPr>
              <a:t>  </a:t>
            </a:r>
            <a:r>
              <a:rPr lang="en-US" altLang="en-US" sz="2300" b="1" dirty="0">
                <a:latin typeface="SassoonCRInfant" panose="02010503020300020003" pitchFamily="2" charset="0"/>
              </a:rPr>
              <a:t>8:50am – 2:30pm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/>
          </a:p>
          <a:p>
            <a:r>
              <a:rPr lang="en-GB" dirty="0"/>
              <a:t>Baseline assessment </a:t>
            </a:r>
          </a:p>
          <a:p>
            <a:r>
              <a:rPr lang="en-GB" dirty="0"/>
              <a:t>Class rules</a:t>
            </a:r>
          </a:p>
          <a:p>
            <a:r>
              <a:rPr lang="en-GB" dirty="0"/>
              <a:t>Behaviour – sunshine, rainbow etc…</a:t>
            </a:r>
          </a:p>
          <a:p>
            <a:r>
              <a:rPr lang="en-GB" dirty="0"/>
              <a:t>All about me</a:t>
            </a:r>
          </a:p>
          <a:p>
            <a:r>
              <a:rPr lang="en-GB" dirty="0"/>
              <a:t>Nursery rhymes (mini bags)</a:t>
            </a:r>
          </a:p>
        </p:txBody>
      </p:sp>
    </p:spTree>
    <p:extLst>
      <p:ext uri="{BB962C8B-B14F-4D97-AF65-F5344CB8AC3E}">
        <p14:creationId xmlns:p14="http://schemas.microsoft.com/office/powerpoint/2010/main" val="2701390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PE kits – outdoor shoes</a:t>
            </a:r>
          </a:p>
          <a:p>
            <a:r>
              <a:rPr lang="en-GB" dirty="0"/>
              <a:t>Names on everything!!!</a:t>
            </a:r>
          </a:p>
          <a:p>
            <a:r>
              <a:rPr lang="en-GB" dirty="0"/>
              <a:t>No jewellery of any sort in school</a:t>
            </a:r>
          </a:p>
          <a:p>
            <a:r>
              <a:rPr lang="en-GB" dirty="0"/>
              <a:t>All children need to bring in a water bottle</a:t>
            </a:r>
          </a:p>
          <a:p>
            <a:r>
              <a:rPr lang="en-GB" dirty="0"/>
              <a:t>Book bag</a:t>
            </a:r>
          </a:p>
          <a:p>
            <a:r>
              <a:rPr lang="en-GB" dirty="0"/>
              <a:t>Shoes – can your child put on their own shoes?</a:t>
            </a:r>
          </a:p>
          <a:p>
            <a:r>
              <a:rPr lang="en-GB" dirty="0"/>
              <a:t>Toileting </a:t>
            </a:r>
          </a:p>
        </p:txBody>
      </p:sp>
      <p:sp>
        <p:nvSpPr>
          <p:cNvPr id="4" name="AutoShape 2" descr="Image result for water bottle cartoon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17475" y="-2452688"/>
            <a:ext cx="3971925" cy="512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water bottle cartoon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17475" y="-2057400"/>
            <a:ext cx="4286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Image result for water bottle cartoo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725144"/>
            <a:ext cx="1480320" cy="1835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8" descr="Image result for no jewellery">
            <a:hlinkClick r:id="rId6"/>
          </p:cNvPr>
          <p:cNvSpPr>
            <a:spLocks noChangeAspect="1" noChangeArrowheads="1"/>
          </p:cNvSpPr>
          <p:nvPr/>
        </p:nvSpPr>
        <p:spPr bwMode="auto">
          <a:xfrm>
            <a:off x="117475" y="-1219200"/>
            <a:ext cx="2124075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Image result for no jewellery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47" r="31699" b="7858"/>
          <a:stretch/>
        </p:blipFill>
        <p:spPr bwMode="auto">
          <a:xfrm>
            <a:off x="7727477" y="182470"/>
            <a:ext cx="1203210" cy="171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2" descr="Image result for children tying laces">
            <a:hlinkClick r:id="rId9"/>
          </p:cNvPr>
          <p:cNvSpPr>
            <a:spLocks noChangeAspect="1" noChangeArrowheads="1"/>
          </p:cNvSpPr>
          <p:nvPr/>
        </p:nvSpPr>
        <p:spPr bwMode="auto">
          <a:xfrm>
            <a:off x="155575" y="-1538288"/>
            <a:ext cx="5734050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4" descr="Image result for children tying laces">
            <a:hlinkClick r:id="rId9"/>
          </p:cNvPr>
          <p:cNvSpPr>
            <a:spLocks noChangeAspect="1" noChangeArrowheads="1"/>
          </p:cNvSpPr>
          <p:nvPr/>
        </p:nvSpPr>
        <p:spPr bwMode="auto">
          <a:xfrm>
            <a:off x="307975" y="-1385888"/>
            <a:ext cx="5734050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0" name="Picture 16" descr="Image result for children tying laces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90" y="223837"/>
            <a:ext cx="1888516" cy="113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256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2850C-8653-4C46-9284-3F292626A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476672"/>
            <a:ext cx="3420826" cy="1143000"/>
          </a:xfrm>
        </p:spPr>
        <p:txBody>
          <a:bodyPr>
            <a:normAutofit/>
          </a:bodyPr>
          <a:lstStyle/>
          <a:p>
            <a:r>
              <a:rPr lang="en-GB" u="sng" dirty="0"/>
              <a:t>School Street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07D94F9-03F2-4762-9BD8-CC5FC14C4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225425"/>
            <a:ext cx="4464050" cy="634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5545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7B339-E0FE-411A-AB87-3E514A747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Timetable and organisation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83EA5-34A3-4842-A339-14F5FDF191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PE days are on a Tuesday and Friday. Children will need to come into school in their kits (white top, black joggers and black trainers)</a:t>
            </a:r>
          </a:p>
          <a:p>
            <a:endParaRPr lang="en-GB" dirty="0"/>
          </a:p>
          <a:p>
            <a:r>
              <a:rPr lang="en-GB" dirty="0"/>
              <a:t>Nature school on a Thursday (clothing)</a:t>
            </a:r>
          </a:p>
          <a:p>
            <a:endParaRPr lang="en-GB" dirty="0"/>
          </a:p>
          <a:p>
            <a:r>
              <a:rPr lang="en-GB" dirty="0"/>
              <a:t>Homework Mon-Mon starting in week 3</a:t>
            </a:r>
          </a:p>
          <a:p>
            <a:endParaRPr lang="en-GB" dirty="0"/>
          </a:p>
          <a:p>
            <a:r>
              <a:rPr lang="en-GB" dirty="0"/>
              <a:t>Reading books expectation is to read every night (not the whole book!)</a:t>
            </a:r>
          </a:p>
          <a:p>
            <a:endParaRPr lang="en-GB" dirty="0"/>
          </a:p>
          <a:p>
            <a:r>
              <a:rPr lang="en-GB" dirty="0"/>
              <a:t>Reception fund (parent pay)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 descr="Timetable Stock Illustrations – 45,479 Timetable Stock Illustrations,  Vectors &amp; Clipart - Dreamstime">
            <a:extLst>
              <a:ext uri="{FF2B5EF4-FFF2-40B4-BE49-F238E27FC236}">
                <a16:creationId xmlns:a16="http://schemas.microsoft.com/office/drawing/2014/main" id="{3CB6F2C2-4130-43A0-9189-5D330531F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5011"/>
            <a:ext cx="1131601" cy="87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alog Clock Clipart: Over 937 Royalty-Free Licensable Stock Illustrations  &amp; Drawings | Shutterstock">
            <a:extLst>
              <a:ext uri="{FF2B5EF4-FFF2-40B4-BE49-F238E27FC236}">
                <a16:creationId xmlns:a16="http://schemas.microsoft.com/office/drawing/2014/main" id="{D3D73B82-8F0F-41A7-AF0F-F91D8BE3CA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0" t="13339" r="13460" b="13339"/>
          <a:stretch/>
        </p:blipFill>
        <p:spPr bwMode="auto">
          <a:xfrm>
            <a:off x="8100392" y="211043"/>
            <a:ext cx="864097" cy="86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63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4DC8B-CCAE-4AD7-9B6C-A17379618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All about 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AFD02D-D19D-4C55-B395-E9F599DC3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242594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All about me box</a:t>
            </a:r>
          </a:p>
          <a:p>
            <a:endParaRPr lang="en-GB" dirty="0"/>
          </a:p>
          <a:p>
            <a:r>
              <a:rPr lang="en-GB" dirty="0"/>
              <a:t>In this box they can put in any photographs of family members, pets, special memories and objects or teddies that are special to them to share with their class.</a:t>
            </a:r>
          </a:p>
          <a:p>
            <a:endParaRPr lang="en-GB" dirty="0"/>
          </a:p>
          <a:p>
            <a:r>
              <a:rPr lang="en-GB" dirty="0"/>
              <a:t>The children will share their box one day next week with the class and talk through all the things that are special to them and make them happy.</a:t>
            </a:r>
          </a:p>
          <a:p>
            <a:endParaRPr lang="en-GB" dirty="0"/>
          </a:p>
          <a:p>
            <a:r>
              <a:rPr lang="en-GB" dirty="0"/>
              <a:t>Once the children have shared their box they will choose 2 photographs to then place on our display and will then take their box back home. </a:t>
            </a:r>
          </a:p>
          <a:p>
            <a:endParaRPr lang="en-GB" dirty="0"/>
          </a:p>
          <a:p>
            <a:r>
              <a:rPr lang="en-GB" dirty="0"/>
              <a:t>This activity is to show children our similarities and differences and to help with their listening and attention skills during group time.</a:t>
            </a:r>
          </a:p>
          <a:p>
            <a:endParaRPr lang="en-GB" dirty="0"/>
          </a:p>
        </p:txBody>
      </p:sp>
      <p:pic>
        <p:nvPicPr>
          <p:cNvPr id="2050" name="Picture 2" descr="28 Collection Of All About Me Clipart Png - All About Me Clip Art  Transparent PNG - 1035x1072 - Free Download on NicePNG">
            <a:extLst>
              <a:ext uri="{FF2B5EF4-FFF2-40B4-BE49-F238E27FC236}">
                <a16:creationId xmlns:a16="http://schemas.microsoft.com/office/drawing/2014/main" id="{A5723D44-0AC3-46D2-AAF3-24680E338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472"/>
            <a:ext cx="1011756" cy="107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ll About Me! Clip Art for School Themes">
            <a:extLst>
              <a:ext uri="{FF2B5EF4-FFF2-40B4-BE49-F238E27FC236}">
                <a16:creationId xmlns:a16="http://schemas.microsoft.com/office/drawing/2014/main" id="{9797F012-3B82-4460-AD6A-71DB55622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4088">
            <a:off x="6533345" y="617892"/>
            <a:ext cx="2436488" cy="72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0332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entury Gothic" panose="020B0502020202020204" pitchFamily="34" charset="0"/>
              </a:rPr>
              <a:t>The EYFS curriculum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7 Areas of learning: </a:t>
            </a:r>
            <a:r>
              <a:rPr lang="en-GB" sz="3000" dirty="0">
                <a:latin typeface="Century Gothic" panose="020B0502020202020204" pitchFamily="34" charset="0"/>
              </a:rPr>
              <a:t>Communication and language, Personal Social and Emotional Development, Physical development, Literacy, Maths, Understanding the world, Expressive Arts and Design</a:t>
            </a:r>
          </a:p>
          <a:p>
            <a:endParaRPr lang="en-GB" sz="3000" dirty="0">
              <a:latin typeface="Century Gothic" panose="020B0502020202020204" pitchFamily="34" charset="0"/>
            </a:endParaRPr>
          </a:p>
          <a:p>
            <a:r>
              <a:rPr lang="en-GB" sz="3000" dirty="0">
                <a:latin typeface="Century Gothic" panose="020B0502020202020204" pitchFamily="34" charset="0"/>
              </a:rPr>
              <a:t>17 Early learning goals </a:t>
            </a:r>
          </a:p>
        </p:txBody>
      </p:sp>
      <p:pic>
        <p:nvPicPr>
          <p:cNvPr id="4" name="Picture 2" descr="EYFS Curriculum">
            <a:extLst>
              <a:ext uri="{FF2B5EF4-FFF2-40B4-BE49-F238E27FC236}">
                <a16:creationId xmlns:a16="http://schemas.microsoft.com/office/drawing/2014/main" id="{0E5C8E4B-F648-46C5-882D-6CCAC4C32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98197"/>
            <a:ext cx="3908619" cy="2531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564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b="1" u="sng" dirty="0">
                <a:latin typeface="Century Gothic" panose="020B0502020202020204" pitchFamily="34" charset="0"/>
              </a:rPr>
              <a:t>Prime areas of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964488" cy="4525963"/>
          </a:xfrm>
        </p:spPr>
        <p:txBody>
          <a:bodyPr>
            <a:noAutofit/>
          </a:bodyPr>
          <a:lstStyle/>
          <a:p>
            <a:r>
              <a:rPr lang="en-GB" sz="3500" dirty="0">
                <a:latin typeface="Century Gothic" panose="020B0502020202020204" pitchFamily="34" charset="0"/>
              </a:rPr>
              <a:t>Communication and language</a:t>
            </a:r>
          </a:p>
          <a:p>
            <a:endParaRPr lang="en-GB" sz="3500" dirty="0">
              <a:latin typeface="Century Gothic" panose="020B0502020202020204" pitchFamily="34" charset="0"/>
            </a:endParaRPr>
          </a:p>
          <a:p>
            <a:r>
              <a:rPr lang="en-GB" sz="3500" dirty="0">
                <a:latin typeface="Century Gothic" panose="020B0502020202020204" pitchFamily="34" charset="0"/>
              </a:rPr>
              <a:t>Personal, Social, Emotional Development</a:t>
            </a:r>
          </a:p>
          <a:p>
            <a:endParaRPr lang="en-GB" sz="3500" dirty="0">
              <a:latin typeface="Century Gothic" panose="020B0502020202020204" pitchFamily="34" charset="0"/>
            </a:endParaRPr>
          </a:p>
          <a:p>
            <a:r>
              <a:rPr lang="en-GB" sz="3500" dirty="0">
                <a:latin typeface="Century Gothic" panose="020B0502020202020204" pitchFamily="34" charset="0"/>
              </a:rPr>
              <a:t>Physical development</a:t>
            </a:r>
          </a:p>
        </p:txBody>
      </p:sp>
    </p:spTree>
    <p:extLst>
      <p:ext uri="{BB962C8B-B14F-4D97-AF65-F5344CB8AC3E}">
        <p14:creationId xmlns:p14="http://schemas.microsoft.com/office/powerpoint/2010/main" val="2014736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Physical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PE lessons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Core strength, shoulders, arms, wrist, fingers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Funky fingers activities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Outdoor/nature time</a:t>
            </a:r>
          </a:p>
        </p:txBody>
      </p:sp>
      <p:pic>
        <p:nvPicPr>
          <p:cNvPr id="4" name="Picture 3" descr="Image result for children tree cartoon">
            <a:hlinkClick r:id="rId2" tgtFrame="&quot;_blank&quot;"/>
          </p:cNvPr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717032"/>
            <a:ext cx="2626221" cy="25645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0685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197A2-7BC6-4CA1-ADC2-F8DCEE171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Nature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60C7A-3B4B-4A58-9521-658B229BF2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Wellies to be brought in and left in the classroom (for nature school and water play)</a:t>
            </a:r>
          </a:p>
          <a:p>
            <a:endParaRPr lang="en-GB" dirty="0"/>
          </a:p>
          <a:p>
            <a:r>
              <a:rPr lang="en-GB" dirty="0"/>
              <a:t>Long sleeved top and trousers</a:t>
            </a:r>
          </a:p>
          <a:p>
            <a:endParaRPr lang="en-GB" dirty="0"/>
          </a:p>
          <a:p>
            <a:r>
              <a:rPr lang="en-GB" dirty="0"/>
              <a:t>In the winter months a insulated all in one suit would be ideal!</a:t>
            </a:r>
          </a:p>
        </p:txBody>
      </p:sp>
      <p:pic>
        <p:nvPicPr>
          <p:cNvPr id="4" name="Picture 3" descr="Image result for children tree cartoon">
            <a:hlinkClick r:id="rId2" tgtFrame="&quot;_blank&quot;"/>
            <a:extLst>
              <a:ext uri="{FF2B5EF4-FFF2-40B4-BE49-F238E27FC236}">
                <a16:creationId xmlns:a16="http://schemas.microsoft.com/office/drawing/2014/main" id="{7CE58934-57C6-445E-AE5C-A123E86BB233}"/>
              </a:ext>
            </a:extLst>
          </p:cNvPr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2212"/>
            <a:ext cx="1258069" cy="1268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Image result for children tree cartoon">
            <a:hlinkClick r:id="rId2" tgtFrame="&quot;_blank&quot;"/>
            <a:extLst>
              <a:ext uri="{FF2B5EF4-FFF2-40B4-BE49-F238E27FC236}">
                <a16:creationId xmlns:a16="http://schemas.microsoft.com/office/drawing/2014/main" id="{335F9D69-2356-4C8F-B955-948453584E2B}"/>
              </a:ext>
            </a:extLst>
          </p:cNvPr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411" y="92076"/>
            <a:ext cx="1258069" cy="1268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4985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entury Gothic" panose="020B0502020202020204" pitchFamily="34" charset="0"/>
              </a:rPr>
              <a:t>Tapestry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Online learning journey.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Teachers will upload significant observations of the children in school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Parents can upload photographs from home and teachers will link this to the areas of learning.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Up to 4 family members can have access to learning journeys online. 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Email addresses required for account to be set up</a:t>
            </a:r>
          </a:p>
        </p:txBody>
      </p:sp>
      <p:pic>
        <p:nvPicPr>
          <p:cNvPr id="1026" name="Picture 2" descr="Image result for tapestry learning journa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8928"/>
            <a:ext cx="1538409" cy="153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tapestry learning journal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699"/>
            <a:ext cx="1475656" cy="14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215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entury Gothic" panose="020B0502020202020204" pitchFamily="34" charset="0"/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en-GB" dirty="0"/>
              <a:t>Monday to Monday</a:t>
            </a:r>
          </a:p>
          <a:p>
            <a:endParaRPr lang="en-GB" dirty="0"/>
          </a:p>
          <a:p>
            <a:r>
              <a:rPr lang="en-GB" dirty="0"/>
              <a:t>Activities will be based on need of the children</a:t>
            </a:r>
          </a:p>
          <a:p>
            <a:endParaRPr lang="en-GB" dirty="0"/>
          </a:p>
          <a:p>
            <a:r>
              <a:rPr lang="en-GB" dirty="0"/>
              <a:t>Will mostly focus on the letters that have been learnt in phonics that week</a:t>
            </a:r>
          </a:p>
        </p:txBody>
      </p:sp>
      <p:pic>
        <p:nvPicPr>
          <p:cNvPr id="4" name="Picture 3" descr="Image result for homework cartoon">
            <a:hlinkClick r:id="rId2" tgtFrame="&quot;_blank&quot;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14" b="100000" l="2344" r="984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52" t="9175" r="2225" b="7798"/>
          <a:stretch/>
        </p:blipFill>
        <p:spPr bwMode="auto">
          <a:xfrm>
            <a:off x="611560" y="189954"/>
            <a:ext cx="1872208" cy="12663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Image result for homework cartoon">
            <a:hlinkClick r:id="rId5" tgtFrame="&quot;_blank&quot;"/>
          </p:cNvPr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43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7711"/>
            <a:ext cx="1282452" cy="11508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7314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FFBF2-C510-4FB7-9DA6-043AFF43C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Parent and teacher communication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66A40-8A9C-46B8-BF55-4CAE2DF186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r>
              <a:rPr lang="en-GB" dirty="0"/>
              <a:t>Valuable and essential. Always come to us first.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Appointments can be made through the office.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Reading diaries.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After school.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16371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entury Gothic" panose="020B0502020202020204" pitchFamily="34" charset="0"/>
              </a:rPr>
              <a:t>And Finally…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The support the children receive at home is crucial to your child’s development.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 We are looking forward to a fantastic year with your children!</a:t>
            </a:r>
          </a:p>
          <a:p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Image result for happy children cartoon">
            <a:hlinkClick r:id="rId2" tgtFrame="&quot;_blank&quot;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965" l="0" r="100000">
                        <a14:foregroundMark x1="68077" y1="77013" x2="68077" y2="77013"/>
                        <a14:foregroundMark x1="69462" y1="80047" x2="69462" y2="80047"/>
                        <a14:foregroundMark x1="71077" y1="80047" x2="71077" y2="80047"/>
                        <a14:foregroundMark x1="64769" y1="77946" x2="64769" y2="77946"/>
                        <a14:foregroundMark x1="96308" y1="67911" x2="96308" y2="67911"/>
                        <a14:foregroundMark x1="97000" y1="72462" x2="97000" y2="72462"/>
                        <a14:foregroundMark x1="98000" y1="71412" x2="98000" y2="71412"/>
                        <a14:foregroundMark x1="97000" y1="63944" x2="97000" y2="63944"/>
                        <a14:foregroundMark x1="95692" y1="63944" x2="95692" y2="63944"/>
                        <a14:foregroundMark x1="67462" y1="80047" x2="67462" y2="80047"/>
                        <a14:foregroundMark x1="70462" y1="76429" x2="70462" y2="76429"/>
                        <a14:foregroundMark x1="72769" y1="78996" x2="72769" y2="78996"/>
                        <a14:foregroundMark x1="65462" y1="76429" x2="65462" y2="764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236" b="14959"/>
          <a:stretch/>
        </p:blipFill>
        <p:spPr bwMode="auto">
          <a:xfrm>
            <a:off x="427584" y="116632"/>
            <a:ext cx="1656184" cy="12507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Image result for children cartoon">
            <a:hlinkClick r:id="rId5" tgtFrame="&quot;_blank&quot;"/>
          </p:cNvPr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496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2"/>
            <a:ext cx="1774825" cy="1409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1067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1201</TotalTime>
  <Words>528</Words>
  <Application>Microsoft Office PowerPoint</Application>
  <PresentationFormat>On-screen Show (4:3)</PresentationFormat>
  <Paragraphs>97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Century Gothic</vt:lpstr>
      <vt:lpstr>SassoonCRInfant</vt:lpstr>
      <vt:lpstr>Office Theme</vt:lpstr>
      <vt:lpstr>PowerPoint Presentation</vt:lpstr>
      <vt:lpstr>Settling in</vt:lpstr>
      <vt:lpstr>Reminders</vt:lpstr>
      <vt:lpstr>School Street</vt:lpstr>
      <vt:lpstr>Timetable and organisation</vt:lpstr>
      <vt:lpstr>All about me</vt:lpstr>
      <vt:lpstr>The EYFS curriculum </vt:lpstr>
      <vt:lpstr>Prime areas of learning</vt:lpstr>
      <vt:lpstr>Physical Development</vt:lpstr>
      <vt:lpstr>Nature school</vt:lpstr>
      <vt:lpstr>Tapestry</vt:lpstr>
      <vt:lpstr>Homework</vt:lpstr>
      <vt:lpstr>Parent and teacher communication </vt:lpstr>
      <vt:lpstr>And Finally…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Mrs Probert</cp:lastModifiedBy>
  <cp:revision>40</cp:revision>
  <cp:lastPrinted>2018-09-19T16:07:18Z</cp:lastPrinted>
  <dcterms:created xsi:type="dcterms:W3CDTF">2017-09-17T09:48:03Z</dcterms:created>
  <dcterms:modified xsi:type="dcterms:W3CDTF">2025-09-08T15:02:35Z</dcterms:modified>
</cp:coreProperties>
</file>